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67" r:id="rId4"/>
    <p:sldId id="268" r:id="rId5"/>
    <p:sldId id="270" r:id="rId6"/>
    <p:sldId id="264" r:id="rId7"/>
    <p:sldId id="271" r:id="rId8"/>
    <p:sldId id="276" r:id="rId9"/>
    <p:sldId id="294" r:id="rId10"/>
    <p:sldId id="269" r:id="rId11"/>
    <p:sldId id="274" r:id="rId12"/>
    <p:sldId id="284" r:id="rId13"/>
    <p:sldId id="286" r:id="rId14"/>
    <p:sldId id="285" r:id="rId15"/>
    <p:sldId id="301" r:id="rId16"/>
    <p:sldId id="272" r:id="rId17"/>
    <p:sldId id="290" r:id="rId18"/>
    <p:sldId id="273" r:id="rId19"/>
    <p:sldId id="291" r:id="rId20"/>
    <p:sldId id="292" r:id="rId21"/>
    <p:sldId id="293" r:id="rId22"/>
    <p:sldId id="302" r:id="rId23"/>
    <p:sldId id="304" r:id="rId24"/>
    <p:sldId id="295" r:id="rId25"/>
    <p:sldId id="303" r:id="rId26"/>
    <p:sldId id="287" r:id="rId27"/>
    <p:sldId id="298" r:id="rId28"/>
    <p:sldId id="299" r:id="rId29"/>
    <p:sldId id="305" r:id="rId30"/>
    <p:sldId id="300" r:id="rId31"/>
    <p:sldId id="311" r:id="rId32"/>
    <p:sldId id="265" r:id="rId33"/>
    <p:sldId id="278" r:id="rId34"/>
    <p:sldId id="306" r:id="rId35"/>
    <p:sldId id="309" r:id="rId36"/>
    <p:sldId id="307" r:id="rId37"/>
    <p:sldId id="308" r:id="rId38"/>
    <p:sldId id="279" r:id="rId39"/>
    <p:sldId id="277" r:id="rId40"/>
    <p:sldId id="281" r:id="rId41"/>
    <p:sldId id="282" r:id="rId42"/>
    <p:sldId id="283" r:id="rId43"/>
    <p:sldId id="288" r:id="rId44"/>
    <p:sldId id="296" r:id="rId45"/>
    <p:sldId id="289" r:id="rId46"/>
    <p:sldId id="297" r:id="rId47"/>
    <p:sldId id="312" r:id="rId48"/>
    <p:sldId id="329" r:id="rId49"/>
    <p:sldId id="330" r:id="rId50"/>
    <p:sldId id="364" r:id="rId51"/>
    <p:sldId id="366" r:id="rId52"/>
    <p:sldId id="365"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5"/>
    <p:restoredTop sz="94640"/>
  </p:normalViewPr>
  <p:slideViewPr>
    <p:cSldViewPr snapToGrid="0" snapToObjects="1">
      <p:cViewPr varScale="1">
        <p:scale>
          <a:sx n="116" d="100"/>
          <a:sy n="116" d="100"/>
        </p:scale>
        <p:origin x="1168"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79E55-448B-1141-AC51-D59351CC502C}" type="datetimeFigureOut">
              <a:rPr lang="en-US" smtClean="0"/>
              <a:t>5/29/19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120FF-C600-4547-BF39-5D93A52D1B79}" type="slidenum">
              <a:rPr lang="en-US" smtClean="0"/>
              <a:t>‹#›</a:t>
            </a:fld>
            <a:endParaRPr lang="en-US"/>
          </a:p>
        </p:txBody>
      </p:sp>
    </p:spTree>
    <p:extLst>
      <p:ext uri="{BB962C8B-B14F-4D97-AF65-F5344CB8AC3E}">
        <p14:creationId xmlns:p14="http://schemas.microsoft.com/office/powerpoint/2010/main" val="791122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A120FF-C600-4547-BF39-5D93A52D1B79}" type="slidenum">
              <a:rPr lang="en-US" smtClean="0"/>
              <a:t>40</a:t>
            </a:fld>
            <a:endParaRPr lang="en-US"/>
          </a:p>
        </p:txBody>
      </p:sp>
    </p:spTree>
    <p:extLst>
      <p:ext uri="{BB962C8B-B14F-4D97-AF65-F5344CB8AC3E}">
        <p14:creationId xmlns:p14="http://schemas.microsoft.com/office/powerpoint/2010/main" val="2943795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2CEF18D-01D2-EC41-AE34-22711739C311}" type="datetimeFigureOut">
              <a:rPr lang="en-US" smtClean="0"/>
              <a:t>5/29/19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dirty="0"/>
          </a:p>
        </p:txBody>
      </p:sp>
    </p:spTree>
    <p:extLst>
      <p:ext uri="{BB962C8B-B14F-4D97-AF65-F5344CB8AC3E}">
        <p14:creationId xmlns:p14="http://schemas.microsoft.com/office/powerpoint/2010/main" val="22152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CEF18D-01D2-EC41-AE34-22711739C311}"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155331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CEF18D-01D2-EC41-AE34-22711739C311}"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288041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CEF18D-01D2-EC41-AE34-22711739C311}"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253273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CEF18D-01D2-EC41-AE34-22711739C311}"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1315890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CEF18D-01D2-EC41-AE34-22711739C311}" type="datetimeFigureOut">
              <a:rPr lang="en-US" smtClean="0"/>
              <a:t>5/29/19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4128227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CEF18D-01D2-EC41-AE34-22711739C311}" type="datetimeFigureOut">
              <a:rPr lang="en-US" smtClean="0"/>
              <a:t>5/29/19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2234805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CEF18D-01D2-EC41-AE34-22711739C311}" type="datetimeFigureOut">
              <a:rPr lang="en-US" smtClean="0"/>
              <a:t>5/29/19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36497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EF18D-01D2-EC41-AE34-22711739C311}" type="datetimeFigureOut">
              <a:rPr lang="en-US" smtClean="0"/>
              <a:t>5/29/19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373395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CEF18D-01D2-EC41-AE34-22711739C311}" type="datetimeFigureOut">
              <a:rPr lang="en-US" smtClean="0"/>
              <a:t>5/29/19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112086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CEF18D-01D2-EC41-AE34-22711739C311}" type="datetimeFigureOut">
              <a:rPr lang="en-US" smtClean="0"/>
              <a:t>5/29/19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345872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EF18D-01D2-EC41-AE34-22711739C311}" type="datetimeFigureOut">
              <a:rPr lang="en-US" smtClean="0"/>
              <a:t>5/29/19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2B4F7-87E0-0644-BB06-374CFD36DF43}" type="slidenum">
              <a:rPr lang="en-US" smtClean="0"/>
              <a:t>‹#›</a:t>
            </a:fld>
            <a:endParaRPr lang="en-US"/>
          </a:p>
        </p:txBody>
      </p:sp>
    </p:spTree>
    <p:extLst>
      <p:ext uri="{BB962C8B-B14F-4D97-AF65-F5344CB8AC3E}">
        <p14:creationId xmlns:p14="http://schemas.microsoft.com/office/powerpoint/2010/main" val="392240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57420"/>
            <a:ext cx="7772400" cy="1470025"/>
          </a:xfrm>
        </p:spPr>
        <p:txBody>
          <a:bodyPr>
            <a:normAutofit/>
          </a:bodyPr>
          <a:lstStyle/>
          <a:p>
            <a:r>
              <a:rPr lang="en-US" b="1" dirty="0">
                <a:solidFill>
                  <a:srgbClr val="C00000"/>
                </a:solidFill>
              </a:rPr>
              <a:t>Raspberry Pi and </a:t>
            </a:r>
            <a:r>
              <a:rPr lang="en-US" b="1" dirty="0" err="1">
                <a:solidFill>
                  <a:srgbClr val="C00000"/>
                </a:solidFill>
              </a:rPr>
              <a:t>OpenPLC</a:t>
            </a:r>
            <a:endParaRPr lang="en-US" b="1" dirty="0">
              <a:solidFill>
                <a:srgbClr val="C00000"/>
              </a:solidFill>
            </a:endParaRPr>
          </a:p>
        </p:txBody>
      </p:sp>
      <p:sp>
        <p:nvSpPr>
          <p:cNvPr id="3" name="Subtitle 2"/>
          <p:cNvSpPr>
            <a:spLocks noGrp="1"/>
          </p:cNvSpPr>
          <p:nvPr>
            <p:ph type="subTitle" idx="1"/>
          </p:nvPr>
        </p:nvSpPr>
        <p:spPr>
          <a:xfrm>
            <a:off x="1083368" y="4277023"/>
            <a:ext cx="7216007" cy="2031012"/>
          </a:xfrm>
        </p:spPr>
        <p:txBody>
          <a:bodyPr>
            <a:normAutofit fontScale="85000" lnSpcReduction="10000"/>
          </a:bodyPr>
          <a:lstStyle/>
          <a:p>
            <a:r>
              <a:rPr lang="en-US" dirty="0"/>
              <a:t>Dr. David J. Coe</a:t>
            </a:r>
          </a:p>
          <a:p>
            <a:r>
              <a:rPr lang="en-US" dirty="0"/>
              <a:t>Electrical and Computer Engineering Department</a:t>
            </a:r>
          </a:p>
          <a:p>
            <a:r>
              <a:rPr lang="en-US" dirty="0"/>
              <a:t>University of Alabama in Huntsville</a:t>
            </a:r>
          </a:p>
          <a:p>
            <a:r>
              <a:rPr lang="en-US" dirty="0" err="1"/>
              <a:t>coed@uah.edu</a:t>
            </a:r>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816" y="225425"/>
            <a:ext cx="3810000" cy="1905000"/>
          </a:xfrm>
          <a:prstGeom prst="rect">
            <a:avLst/>
          </a:prstGeom>
        </p:spPr>
      </p:pic>
    </p:spTree>
    <p:extLst>
      <p:ext uri="{BB962C8B-B14F-4D97-AF65-F5344CB8AC3E}">
        <p14:creationId xmlns:p14="http://schemas.microsoft.com/office/powerpoint/2010/main" val="1049894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2" name="Title 1"/>
          <p:cNvSpPr>
            <a:spLocks noGrp="1"/>
          </p:cNvSpPr>
          <p:nvPr>
            <p:ph type="title"/>
          </p:nvPr>
        </p:nvSpPr>
        <p:spPr>
          <a:xfrm>
            <a:off x="457200" y="79023"/>
            <a:ext cx="8229600" cy="1016000"/>
          </a:xfrm>
        </p:spPr>
        <p:txBody>
          <a:bodyPr>
            <a:normAutofit fontScale="90000"/>
          </a:bodyPr>
          <a:lstStyle/>
          <a:p>
            <a:r>
              <a:rPr lang="en-US" sz="3600" b="1" dirty="0">
                <a:solidFill>
                  <a:srgbClr val="C00000"/>
                </a:solidFill>
              </a:rPr>
              <a:t>Preparation:  Acquire a Raspberry Pi 3 B+ Kit</a:t>
            </a:r>
          </a:p>
        </p:txBody>
      </p:sp>
      <p:sp>
        <p:nvSpPr>
          <p:cNvPr id="3" name="Content Placeholder 2"/>
          <p:cNvSpPr>
            <a:spLocks noGrp="1"/>
          </p:cNvSpPr>
          <p:nvPr>
            <p:ph idx="1"/>
          </p:nvPr>
        </p:nvSpPr>
        <p:spPr>
          <a:xfrm>
            <a:off x="457200" y="1121896"/>
            <a:ext cx="8229600" cy="5371669"/>
          </a:xfrm>
        </p:spPr>
        <p:txBody>
          <a:bodyPr>
            <a:normAutofit fontScale="85000" lnSpcReduction="20000"/>
          </a:bodyPr>
          <a:lstStyle/>
          <a:p>
            <a:r>
              <a:rPr lang="en-US" dirty="0"/>
              <a:t>My Raspberry Pi 3 B+ kit included a microSD card with a preloaded </a:t>
            </a:r>
            <a:r>
              <a:rPr lang="en-US" b="1" i="1" dirty="0"/>
              <a:t>Raspbian OS </a:t>
            </a:r>
            <a:r>
              <a:rPr lang="en-US" dirty="0"/>
              <a:t>image</a:t>
            </a:r>
          </a:p>
          <a:p>
            <a:pPr lvl="1"/>
            <a:r>
              <a:rPr lang="en-US" dirty="0"/>
              <a:t>Many sources for Raspberry Pi kits</a:t>
            </a:r>
          </a:p>
          <a:p>
            <a:pPr lvl="2"/>
            <a:r>
              <a:rPr lang="en-US" dirty="0" err="1"/>
              <a:t>Sparkfun</a:t>
            </a:r>
            <a:r>
              <a:rPr lang="en-US" dirty="0"/>
              <a:t> Electronics   ( https://</a:t>
            </a:r>
            <a:r>
              <a:rPr lang="en-US" dirty="0" err="1"/>
              <a:t>www.sparkfun.com</a:t>
            </a:r>
            <a:r>
              <a:rPr lang="en-US" dirty="0"/>
              <a:t> )</a:t>
            </a:r>
          </a:p>
          <a:p>
            <a:pPr lvl="2"/>
            <a:r>
              <a:rPr lang="en-US" dirty="0"/>
              <a:t>Adafruit  ( https://</a:t>
            </a:r>
            <a:r>
              <a:rPr lang="en-US" dirty="0" err="1"/>
              <a:t>www.adafruit.com</a:t>
            </a:r>
            <a:r>
              <a:rPr lang="en-US" dirty="0"/>
              <a:t> )</a:t>
            </a:r>
          </a:p>
          <a:p>
            <a:pPr lvl="2"/>
            <a:r>
              <a:rPr lang="en-US" dirty="0" err="1"/>
              <a:t>CanaKit</a:t>
            </a:r>
            <a:r>
              <a:rPr lang="en-US" dirty="0"/>
              <a:t>  ( https://</a:t>
            </a:r>
            <a:r>
              <a:rPr lang="en-US" dirty="0" err="1"/>
              <a:t>www.canakit.com</a:t>
            </a:r>
            <a:r>
              <a:rPr lang="en-US" dirty="0"/>
              <a:t> )</a:t>
            </a:r>
          </a:p>
          <a:p>
            <a:pPr lvl="1"/>
            <a:r>
              <a:rPr lang="en-US" dirty="0"/>
              <a:t>Be sure the kit includes a case and a power supply at minimum</a:t>
            </a:r>
          </a:p>
          <a:p>
            <a:pPr lvl="2"/>
            <a:r>
              <a:rPr lang="en-US" dirty="0"/>
              <a:t>To use the Raspberry Pi as a PLC, it will need to interface with physical world sensors and actuators</a:t>
            </a:r>
          </a:p>
          <a:p>
            <a:pPr lvl="2"/>
            <a:r>
              <a:rPr lang="en-US" dirty="0"/>
              <a:t>Select a case that provides access to the 40-pin connector</a:t>
            </a:r>
          </a:p>
          <a:p>
            <a:pPr marL="914400" lvl="2" indent="0">
              <a:buNone/>
            </a:pPr>
            <a:r>
              <a:rPr lang="en-US" b="1" dirty="0">
                <a:solidFill>
                  <a:srgbClr val="7030A0"/>
                </a:solidFill>
              </a:rPr>
              <a:t>Hint:</a:t>
            </a:r>
          </a:p>
          <a:p>
            <a:pPr marL="914400" lvl="2" indent="0">
              <a:buNone/>
            </a:pPr>
            <a:r>
              <a:rPr lang="en-US" b="1" dirty="0">
                <a:solidFill>
                  <a:srgbClr val="7030A0"/>
                </a:solidFill>
              </a:rPr>
              <a:t>In addition to the Pi board, case, and power supply, get a kit that includes a prototyping board, ribbon cable, a breakout board for the 40-pin connector, and a selection of circuit components (resistors, capacitors, jumper wires, pushbutton switches, etc.)</a:t>
            </a:r>
          </a:p>
          <a:p>
            <a:pPr marL="0" indent="0">
              <a:buNone/>
            </a:pPr>
            <a:endParaRPr lang="en-US" dirty="0"/>
          </a:p>
        </p:txBody>
      </p:sp>
    </p:spTree>
    <p:extLst>
      <p:ext uri="{BB962C8B-B14F-4D97-AF65-F5344CB8AC3E}">
        <p14:creationId xmlns:p14="http://schemas.microsoft.com/office/powerpoint/2010/main" val="2454369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23"/>
            <a:ext cx="8229600" cy="663099"/>
          </a:xfrm>
        </p:spPr>
        <p:txBody>
          <a:bodyPr>
            <a:normAutofit/>
          </a:bodyPr>
          <a:lstStyle/>
          <a:p>
            <a:r>
              <a:rPr lang="en-US" sz="3600" b="1" dirty="0">
                <a:solidFill>
                  <a:srgbClr val="C00000"/>
                </a:solidFill>
              </a:rPr>
              <a:t>Photo:  My Raspberry Pi 3 B+ Kit</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1026" name="Picture 2" descr="Raspberry Pi 3 Model B+ Ultimate Kit">
            <a:extLst>
              <a:ext uri="{FF2B5EF4-FFF2-40B4-BE49-F238E27FC236}">
                <a16:creationId xmlns:a16="http://schemas.microsoft.com/office/drawing/2014/main" id="{D735DE60-2B95-5048-853E-868F39EBA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025" y="742122"/>
            <a:ext cx="5605669" cy="56056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26224D-05A5-BA4F-9E42-0AC28A28A523}"/>
              </a:ext>
            </a:extLst>
          </p:cNvPr>
          <p:cNvSpPr txBox="1"/>
          <p:nvPr/>
        </p:nvSpPr>
        <p:spPr>
          <a:xfrm>
            <a:off x="53008" y="6503626"/>
            <a:ext cx="5466881" cy="307777"/>
          </a:xfrm>
          <a:prstGeom prst="rect">
            <a:avLst/>
          </a:prstGeom>
          <a:noFill/>
        </p:spPr>
        <p:txBody>
          <a:bodyPr wrap="none" rtlCol="0">
            <a:spAutoFit/>
          </a:bodyPr>
          <a:lstStyle/>
          <a:p>
            <a:r>
              <a:rPr lang="en-US" sz="1400" dirty="0"/>
              <a:t>https://</a:t>
            </a:r>
            <a:r>
              <a:rPr lang="en-US" sz="1400" dirty="0" err="1"/>
              <a:t>www.canakit.com</a:t>
            </a:r>
            <a:r>
              <a:rPr lang="en-US" sz="1400" dirty="0"/>
              <a:t>/raspberry-pi-3-model-b-plus-ultimate-kit.html</a:t>
            </a:r>
          </a:p>
        </p:txBody>
      </p:sp>
    </p:spTree>
    <p:extLst>
      <p:ext uri="{BB962C8B-B14F-4D97-AF65-F5344CB8AC3E}">
        <p14:creationId xmlns:p14="http://schemas.microsoft.com/office/powerpoint/2010/main" val="3966302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23"/>
            <a:ext cx="8229600" cy="663099"/>
          </a:xfrm>
        </p:spPr>
        <p:txBody>
          <a:bodyPr>
            <a:normAutofit/>
          </a:bodyPr>
          <a:lstStyle/>
          <a:p>
            <a:r>
              <a:rPr lang="en-US" sz="3600" b="1" dirty="0">
                <a:solidFill>
                  <a:srgbClr val="C00000"/>
                </a:solidFill>
              </a:rPr>
              <a:t>Photo: Raspberry Pi 3 Breakout Board</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6" name="Picture 5">
            <a:extLst>
              <a:ext uri="{FF2B5EF4-FFF2-40B4-BE49-F238E27FC236}">
                <a16:creationId xmlns:a16="http://schemas.microsoft.com/office/drawing/2014/main" id="{EFA5F1D7-79F0-864B-9F31-9E9F42530641}"/>
              </a:ext>
            </a:extLst>
          </p:cNvPr>
          <p:cNvPicPr>
            <a:picLocks noChangeAspect="1"/>
          </p:cNvPicPr>
          <p:nvPr/>
        </p:nvPicPr>
        <p:blipFill>
          <a:blip r:embed="rId3"/>
          <a:stretch>
            <a:fillRect/>
          </a:stretch>
        </p:blipFill>
        <p:spPr>
          <a:xfrm>
            <a:off x="185530" y="1417983"/>
            <a:ext cx="4731027" cy="3548271"/>
          </a:xfrm>
          <a:prstGeom prst="rect">
            <a:avLst/>
          </a:prstGeom>
        </p:spPr>
      </p:pic>
      <p:pic>
        <p:nvPicPr>
          <p:cNvPr id="8" name="Picture 7">
            <a:extLst>
              <a:ext uri="{FF2B5EF4-FFF2-40B4-BE49-F238E27FC236}">
                <a16:creationId xmlns:a16="http://schemas.microsoft.com/office/drawing/2014/main" id="{C0090D40-EA4A-5D4F-8FFA-73132FD889A1}"/>
              </a:ext>
            </a:extLst>
          </p:cNvPr>
          <p:cNvPicPr>
            <a:picLocks noChangeAspect="1"/>
          </p:cNvPicPr>
          <p:nvPr/>
        </p:nvPicPr>
        <p:blipFill>
          <a:blip r:embed="rId4"/>
          <a:stretch>
            <a:fillRect/>
          </a:stretch>
        </p:blipFill>
        <p:spPr>
          <a:xfrm>
            <a:off x="5631346" y="1210267"/>
            <a:ext cx="3055454" cy="4073939"/>
          </a:xfrm>
          <a:prstGeom prst="rect">
            <a:avLst/>
          </a:prstGeom>
        </p:spPr>
      </p:pic>
      <p:sp>
        <p:nvSpPr>
          <p:cNvPr id="9" name="TextBox 8">
            <a:extLst>
              <a:ext uri="{FF2B5EF4-FFF2-40B4-BE49-F238E27FC236}">
                <a16:creationId xmlns:a16="http://schemas.microsoft.com/office/drawing/2014/main" id="{FB08A0BA-0DA1-BC4B-8EB3-A3D4CC468B70}"/>
              </a:ext>
            </a:extLst>
          </p:cNvPr>
          <p:cNvSpPr txBox="1"/>
          <p:nvPr/>
        </p:nvSpPr>
        <p:spPr>
          <a:xfrm>
            <a:off x="6847930" y="5310514"/>
            <a:ext cx="622286" cy="369332"/>
          </a:xfrm>
          <a:prstGeom prst="rect">
            <a:avLst/>
          </a:prstGeom>
          <a:noFill/>
        </p:spPr>
        <p:txBody>
          <a:bodyPr wrap="none" rtlCol="0">
            <a:spAutoFit/>
          </a:bodyPr>
          <a:lstStyle/>
          <a:p>
            <a:r>
              <a:rPr lang="en-US" dirty="0"/>
              <a:t>Back</a:t>
            </a:r>
          </a:p>
        </p:txBody>
      </p:sp>
      <p:sp>
        <p:nvSpPr>
          <p:cNvPr id="10" name="TextBox 9">
            <a:extLst>
              <a:ext uri="{FF2B5EF4-FFF2-40B4-BE49-F238E27FC236}">
                <a16:creationId xmlns:a16="http://schemas.microsoft.com/office/drawing/2014/main" id="{DDA86328-A434-5D42-A5B7-9BB85585336E}"/>
              </a:ext>
            </a:extLst>
          </p:cNvPr>
          <p:cNvSpPr txBox="1"/>
          <p:nvPr/>
        </p:nvSpPr>
        <p:spPr>
          <a:xfrm>
            <a:off x="2208353" y="4989347"/>
            <a:ext cx="685380" cy="369332"/>
          </a:xfrm>
          <a:prstGeom prst="rect">
            <a:avLst/>
          </a:prstGeom>
          <a:noFill/>
        </p:spPr>
        <p:txBody>
          <a:bodyPr wrap="none" rtlCol="0">
            <a:spAutoFit/>
          </a:bodyPr>
          <a:lstStyle/>
          <a:p>
            <a:r>
              <a:rPr lang="en-US" dirty="0"/>
              <a:t>Front</a:t>
            </a:r>
          </a:p>
        </p:txBody>
      </p:sp>
    </p:spTree>
    <p:extLst>
      <p:ext uri="{BB962C8B-B14F-4D97-AF65-F5344CB8AC3E}">
        <p14:creationId xmlns:p14="http://schemas.microsoft.com/office/powerpoint/2010/main" val="193217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1912" y="79023"/>
            <a:ext cx="4962939" cy="663099"/>
          </a:xfrm>
        </p:spPr>
        <p:txBody>
          <a:bodyPr>
            <a:normAutofit/>
          </a:bodyPr>
          <a:lstStyle/>
          <a:p>
            <a:r>
              <a:rPr lang="en-US" sz="3600" b="1" dirty="0" err="1">
                <a:solidFill>
                  <a:srgbClr val="C00000"/>
                </a:solidFill>
              </a:rPr>
              <a:t>OpenPLC</a:t>
            </a:r>
            <a:r>
              <a:rPr lang="en-US" sz="3600" b="1" dirty="0">
                <a:solidFill>
                  <a:srgbClr val="C00000"/>
                </a:solidFill>
              </a:rPr>
              <a:t> Pinout</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13" name="AutoShape 5" descr="https://static.wixstatic.com/media/757aea_6959b68b342943c980f763a6e44583cd~mv2.png/v1/fill/w_450,h_799,al_c,lg_1,q_80/757aea_6959b68b342943c980f763a6e44583cd~mv2.webp">
            <a:extLst>
              <a:ext uri="{FF2B5EF4-FFF2-40B4-BE49-F238E27FC236}">
                <a16:creationId xmlns:a16="http://schemas.microsoft.com/office/drawing/2014/main" id="{3D4B3FAE-E3B0-1C49-B793-ADEEA912B598}"/>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05A5DFD7-D085-EB4A-A6DF-F94548DDA74B}"/>
              </a:ext>
            </a:extLst>
          </p:cNvPr>
          <p:cNvSpPr txBox="1"/>
          <p:nvPr/>
        </p:nvSpPr>
        <p:spPr>
          <a:xfrm>
            <a:off x="4403104" y="5742328"/>
            <a:ext cx="4031809" cy="307777"/>
          </a:xfrm>
          <a:prstGeom prst="rect">
            <a:avLst/>
          </a:prstGeom>
          <a:noFill/>
        </p:spPr>
        <p:txBody>
          <a:bodyPr wrap="none" rtlCol="0">
            <a:spAutoFit/>
          </a:bodyPr>
          <a:lstStyle/>
          <a:p>
            <a:r>
              <a:rPr lang="en-US" sz="1400" dirty="0"/>
              <a:t>https://</a:t>
            </a:r>
            <a:r>
              <a:rPr lang="en-US" sz="1400" dirty="0" err="1"/>
              <a:t>www.openplcproject.com</a:t>
            </a:r>
            <a:r>
              <a:rPr lang="en-US" sz="1400" dirty="0"/>
              <a:t>/getting-started-</a:t>
            </a:r>
            <a:r>
              <a:rPr lang="en-US" sz="1400" dirty="0" err="1"/>
              <a:t>rpi</a:t>
            </a:r>
            <a:endParaRPr lang="en-US" sz="1400" dirty="0"/>
          </a:p>
        </p:txBody>
      </p:sp>
      <p:pic>
        <p:nvPicPr>
          <p:cNvPr id="16" name="Picture 15">
            <a:extLst>
              <a:ext uri="{FF2B5EF4-FFF2-40B4-BE49-F238E27FC236}">
                <a16:creationId xmlns:a16="http://schemas.microsoft.com/office/drawing/2014/main" id="{916FA1C4-9DC1-5B41-B807-EE0E6563D70B}"/>
              </a:ext>
            </a:extLst>
          </p:cNvPr>
          <p:cNvPicPr>
            <a:picLocks noChangeAspect="1"/>
          </p:cNvPicPr>
          <p:nvPr/>
        </p:nvPicPr>
        <p:blipFill>
          <a:blip r:embed="rId3"/>
          <a:stretch>
            <a:fillRect/>
          </a:stretch>
        </p:blipFill>
        <p:spPr>
          <a:xfrm>
            <a:off x="4913521" y="732385"/>
            <a:ext cx="2931765" cy="5001699"/>
          </a:xfrm>
          <a:prstGeom prst="rect">
            <a:avLst/>
          </a:prstGeom>
        </p:spPr>
      </p:pic>
      <p:pic>
        <p:nvPicPr>
          <p:cNvPr id="2050" name="Picture 2" descr="https://www.raspberrypi.org/documentation/usage/gpio/images/gpiozero-pinout.png">
            <a:extLst>
              <a:ext uri="{FF2B5EF4-FFF2-40B4-BE49-F238E27FC236}">
                <a16:creationId xmlns:a16="http://schemas.microsoft.com/office/drawing/2014/main" id="{96028A28-FCD8-204F-AF34-56BDE12A7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399"/>
            <a:ext cx="3955774" cy="63362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AC05BF-CAFD-F844-9F44-8E883C479904}"/>
              </a:ext>
            </a:extLst>
          </p:cNvPr>
          <p:cNvSpPr txBox="1"/>
          <p:nvPr/>
        </p:nvSpPr>
        <p:spPr>
          <a:xfrm>
            <a:off x="39756" y="6515182"/>
            <a:ext cx="4429418" cy="307777"/>
          </a:xfrm>
          <a:prstGeom prst="rect">
            <a:avLst/>
          </a:prstGeom>
          <a:noFill/>
        </p:spPr>
        <p:txBody>
          <a:bodyPr wrap="none" rtlCol="0">
            <a:spAutoFit/>
          </a:bodyPr>
          <a:lstStyle/>
          <a:p>
            <a:r>
              <a:rPr lang="en-US" sz="1400" dirty="0"/>
              <a:t>https://</a:t>
            </a:r>
            <a:r>
              <a:rPr lang="en-US" sz="1400" dirty="0" err="1"/>
              <a:t>www.raspberrypi.org</a:t>
            </a:r>
            <a:r>
              <a:rPr lang="en-US" sz="1400" dirty="0"/>
              <a:t>/documentation/usage/</a:t>
            </a:r>
            <a:r>
              <a:rPr lang="en-US" sz="1400" dirty="0" err="1"/>
              <a:t>gpio</a:t>
            </a:r>
            <a:r>
              <a:rPr lang="en-US" sz="1400" dirty="0"/>
              <a:t>/</a:t>
            </a:r>
          </a:p>
        </p:txBody>
      </p:sp>
    </p:spTree>
    <p:extLst>
      <p:ext uri="{BB962C8B-B14F-4D97-AF65-F5344CB8AC3E}">
        <p14:creationId xmlns:p14="http://schemas.microsoft.com/office/powerpoint/2010/main" val="5462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06" y="79023"/>
            <a:ext cx="8958470" cy="663099"/>
          </a:xfrm>
        </p:spPr>
        <p:txBody>
          <a:bodyPr>
            <a:normAutofit fontScale="90000"/>
          </a:bodyPr>
          <a:lstStyle/>
          <a:p>
            <a:r>
              <a:rPr lang="en-US" sz="3600" b="1" dirty="0">
                <a:solidFill>
                  <a:srgbClr val="C00000"/>
                </a:solidFill>
              </a:rPr>
              <a:t>Photo:  Breakout Board on Prototyping Breadboard</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12" name="Picture 11">
            <a:extLst>
              <a:ext uri="{FF2B5EF4-FFF2-40B4-BE49-F238E27FC236}">
                <a16:creationId xmlns:a16="http://schemas.microsoft.com/office/drawing/2014/main" id="{B2DE0E54-B7F5-C644-931E-F3667E441F33}"/>
              </a:ext>
            </a:extLst>
          </p:cNvPr>
          <p:cNvPicPr>
            <a:picLocks noChangeAspect="1"/>
          </p:cNvPicPr>
          <p:nvPr/>
        </p:nvPicPr>
        <p:blipFill>
          <a:blip r:embed="rId3"/>
          <a:stretch>
            <a:fillRect/>
          </a:stretch>
        </p:blipFill>
        <p:spPr>
          <a:xfrm>
            <a:off x="159026" y="689114"/>
            <a:ext cx="5519532" cy="4139649"/>
          </a:xfrm>
          <a:prstGeom prst="rect">
            <a:avLst/>
          </a:prstGeom>
        </p:spPr>
      </p:pic>
      <p:sp>
        <p:nvSpPr>
          <p:cNvPr id="13" name="AutoShape 5" descr="https://static.wixstatic.com/media/757aea_6959b68b342943c980f763a6e44583cd~mv2.png/v1/fill/w_450,h_799,al_c,lg_1,q_80/757aea_6959b68b342943c980f763a6e44583cd~mv2.webp">
            <a:extLst>
              <a:ext uri="{FF2B5EF4-FFF2-40B4-BE49-F238E27FC236}">
                <a16:creationId xmlns:a16="http://schemas.microsoft.com/office/drawing/2014/main" id="{3D4B3FAE-E3B0-1C49-B793-ADEEA912B598}"/>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05A5DFD7-D085-EB4A-A6DF-F94548DDA74B}"/>
              </a:ext>
            </a:extLst>
          </p:cNvPr>
          <p:cNvSpPr txBox="1"/>
          <p:nvPr/>
        </p:nvSpPr>
        <p:spPr>
          <a:xfrm>
            <a:off x="0" y="6261679"/>
            <a:ext cx="6606680" cy="523220"/>
          </a:xfrm>
          <a:prstGeom prst="rect">
            <a:avLst/>
          </a:prstGeom>
          <a:noFill/>
        </p:spPr>
        <p:txBody>
          <a:bodyPr wrap="none" rtlCol="0">
            <a:spAutoFit/>
          </a:bodyPr>
          <a:lstStyle/>
          <a:p>
            <a:r>
              <a:rPr lang="en-US" sz="1400" dirty="0"/>
              <a:t>https://</a:t>
            </a:r>
            <a:r>
              <a:rPr lang="en-US" sz="1400" dirty="0" err="1"/>
              <a:t>www.openplcproject.com</a:t>
            </a:r>
            <a:r>
              <a:rPr lang="en-US" sz="1400" dirty="0"/>
              <a:t>/getting-started-</a:t>
            </a:r>
            <a:r>
              <a:rPr lang="en-US" sz="1400" dirty="0" err="1"/>
              <a:t>rpi</a:t>
            </a:r>
            <a:endParaRPr lang="en-US" sz="1400" dirty="0"/>
          </a:p>
          <a:p>
            <a:r>
              <a:rPr lang="en-US" sz="1400" dirty="0"/>
              <a:t>https://</a:t>
            </a:r>
            <a:r>
              <a:rPr lang="en-US" sz="1400" dirty="0" err="1"/>
              <a:t>www.jameco.com</a:t>
            </a:r>
            <a:r>
              <a:rPr lang="en-US" sz="1400" dirty="0"/>
              <a:t>/</a:t>
            </a:r>
            <a:r>
              <a:rPr lang="en-US" sz="1400" dirty="0" err="1"/>
              <a:t>Jameco</a:t>
            </a:r>
            <a:r>
              <a:rPr lang="en-US" sz="1400" dirty="0"/>
              <a:t>/workshop/</a:t>
            </a:r>
            <a:r>
              <a:rPr lang="en-US" sz="1400" dirty="0" err="1"/>
              <a:t>circuitnotes</a:t>
            </a:r>
            <a:r>
              <a:rPr lang="en-US" sz="1400" dirty="0"/>
              <a:t>/raspberry-pi-circuit-</a:t>
            </a:r>
            <a:r>
              <a:rPr lang="en-US" sz="1400" dirty="0" err="1"/>
              <a:t>note.html</a:t>
            </a:r>
            <a:endParaRPr lang="en-US" sz="1400" dirty="0"/>
          </a:p>
        </p:txBody>
      </p:sp>
      <p:pic>
        <p:nvPicPr>
          <p:cNvPr id="18" name="Picture 17">
            <a:extLst>
              <a:ext uri="{FF2B5EF4-FFF2-40B4-BE49-F238E27FC236}">
                <a16:creationId xmlns:a16="http://schemas.microsoft.com/office/drawing/2014/main" id="{A8CDBBF7-0E1B-6A46-9E49-84F48CFD59F3}"/>
              </a:ext>
            </a:extLst>
          </p:cNvPr>
          <p:cNvPicPr>
            <a:picLocks noChangeAspect="1"/>
          </p:cNvPicPr>
          <p:nvPr/>
        </p:nvPicPr>
        <p:blipFill>
          <a:blip r:embed="rId4"/>
          <a:stretch>
            <a:fillRect/>
          </a:stretch>
        </p:blipFill>
        <p:spPr>
          <a:xfrm>
            <a:off x="2280212" y="3534035"/>
            <a:ext cx="6793177" cy="2386792"/>
          </a:xfrm>
          <a:prstGeom prst="rect">
            <a:avLst/>
          </a:prstGeom>
        </p:spPr>
      </p:pic>
    </p:spTree>
    <p:extLst>
      <p:ext uri="{BB962C8B-B14F-4D97-AF65-F5344CB8AC3E}">
        <p14:creationId xmlns:p14="http://schemas.microsoft.com/office/powerpoint/2010/main" val="2277734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23"/>
            <a:ext cx="8229600" cy="663099"/>
          </a:xfrm>
        </p:spPr>
        <p:txBody>
          <a:bodyPr>
            <a:normAutofit/>
          </a:bodyPr>
          <a:lstStyle/>
          <a:p>
            <a:r>
              <a:rPr lang="en-US" sz="3600" b="1" dirty="0">
                <a:solidFill>
                  <a:srgbClr val="C00000"/>
                </a:solidFill>
              </a:rPr>
              <a:t>Connect Raspberry Pi 3 to Breakout Board</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9" name="TextBox 8">
            <a:extLst>
              <a:ext uri="{FF2B5EF4-FFF2-40B4-BE49-F238E27FC236}">
                <a16:creationId xmlns:a16="http://schemas.microsoft.com/office/drawing/2014/main" id="{FB08A0BA-0DA1-BC4B-8EB3-A3D4CC468B70}"/>
              </a:ext>
            </a:extLst>
          </p:cNvPr>
          <p:cNvSpPr txBox="1"/>
          <p:nvPr/>
        </p:nvSpPr>
        <p:spPr>
          <a:xfrm>
            <a:off x="5347759" y="4844982"/>
            <a:ext cx="2876300" cy="369332"/>
          </a:xfrm>
          <a:prstGeom prst="rect">
            <a:avLst/>
          </a:prstGeom>
          <a:noFill/>
        </p:spPr>
        <p:txBody>
          <a:bodyPr wrap="none" rtlCol="0">
            <a:spAutoFit/>
          </a:bodyPr>
          <a:lstStyle/>
          <a:p>
            <a:r>
              <a:rPr lang="en-US" dirty="0"/>
              <a:t>Ribbon cable to Raspberry Pi</a:t>
            </a:r>
          </a:p>
        </p:txBody>
      </p:sp>
      <p:sp>
        <p:nvSpPr>
          <p:cNvPr id="10" name="TextBox 9">
            <a:extLst>
              <a:ext uri="{FF2B5EF4-FFF2-40B4-BE49-F238E27FC236}">
                <a16:creationId xmlns:a16="http://schemas.microsoft.com/office/drawing/2014/main" id="{DDA86328-A434-5D42-A5B7-9BB85585336E}"/>
              </a:ext>
            </a:extLst>
          </p:cNvPr>
          <p:cNvSpPr txBox="1"/>
          <p:nvPr/>
        </p:nvSpPr>
        <p:spPr>
          <a:xfrm>
            <a:off x="976156" y="5086231"/>
            <a:ext cx="3149773" cy="369332"/>
          </a:xfrm>
          <a:prstGeom prst="rect">
            <a:avLst/>
          </a:prstGeom>
          <a:noFill/>
        </p:spPr>
        <p:txBody>
          <a:bodyPr wrap="none" rtlCol="0">
            <a:spAutoFit/>
          </a:bodyPr>
          <a:lstStyle/>
          <a:p>
            <a:r>
              <a:rPr lang="en-US" dirty="0"/>
              <a:t>Ribbon cable to breakout board</a:t>
            </a:r>
          </a:p>
        </p:txBody>
      </p:sp>
      <p:sp>
        <p:nvSpPr>
          <p:cNvPr id="3" name="TextBox 2">
            <a:extLst>
              <a:ext uri="{FF2B5EF4-FFF2-40B4-BE49-F238E27FC236}">
                <a16:creationId xmlns:a16="http://schemas.microsoft.com/office/drawing/2014/main" id="{9C9382C7-966C-8F48-A2A1-9569AA897A77}"/>
              </a:ext>
            </a:extLst>
          </p:cNvPr>
          <p:cNvSpPr txBox="1"/>
          <p:nvPr/>
        </p:nvSpPr>
        <p:spPr>
          <a:xfrm>
            <a:off x="277792" y="5638381"/>
            <a:ext cx="6831294" cy="646331"/>
          </a:xfrm>
          <a:prstGeom prst="rect">
            <a:avLst/>
          </a:prstGeom>
          <a:noFill/>
        </p:spPr>
        <p:txBody>
          <a:bodyPr wrap="none" rtlCol="0">
            <a:spAutoFit/>
          </a:bodyPr>
          <a:lstStyle/>
          <a:p>
            <a:pPr marL="285750" indent="-285750">
              <a:buFont typeface="Arial" panose="020B0604020202020204" pitchFamily="34" charset="0"/>
              <a:buChar char="•"/>
            </a:pPr>
            <a:r>
              <a:rPr lang="en-US" dirty="0"/>
              <a:t>Ribbon cable keyed for plug in to breakout board</a:t>
            </a:r>
          </a:p>
          <a:p>
            <a:pPr marL="285750" indent="-285750">
              <a:buFont typeface="Arial" panose="020B0604020202020204" pitchFamily="34" charset="0"/>
              <a:buChar char="•"/>
            </a:pPr>
            <a:r>
              <a:rPr lang="en-US" dirty="0"/>
              <a:t>Align </a:t>
            </a:r>
            <a:r>
              <a:rPr lang="en-US" b="1" dirty="0">
                <a:solidFill>
                  <a:srgbClr val="FF0000"/>
                </a:solidFill>
              </a:rPr>
              <a:t>red wire </a:t>
            </a:r>
            <a:r>
              <a:rPr lang="en-US" dirty="0"/>
              <a:t>of ribbon cable to pin #1 on Raspberry Pi 3B+ header </a:t>
            </a:r>
          </a:p>
        </p:txBody>
      </p:sp>
      <p:pic>
        <p:nvPicPr>
          <p:cNvPr id="6" name="Picture 5">
            <a:extLst>
              <a:ext uri="{FF2B5EF4-FFF2-40B4-BE49-F238E27FC236}">
                <a16:creationId xmlns:a16="http://schemas.microsoft.com/office/drawing/2014/main" id="{B7765E4F-E3A4-C84A-9E8A-0158E40F9155}"/>
              </a:ext>
            </a:extLst>
          </p:cNvPr>
          <p:cNvPicPr>
            <a:picLocks noChangeAspect="1"/>
          </p:cNvPicPr>
          <p:nvPr/>
        </p:nvPicPr>
        <p:blipFill rotWithShape="1">
          <a:blip r:embed="rId3"/>
          <a:srcRect l="16377" t="6956" b="6281"/>
          <a:stretch/>
        </p:blipFill>
        <p:spPr>
          <a:xfrm>
            <a:off x="4572000" y="1319620"/>
            <a:ext cx="4427819" cy="3445565"/>
          </a:xfrm>
          <a:prstGeom prst="rect">
            <a:avLst/>
          </a:prstGeom>
        </p:spPr>
      </p:pic>
      <p:pic>
        <p:nvPicPr>
          <p:cNvPr id="8" name="Picture 7">
            <a:extLst>
              <a:ext uri="{FF2B5EF4-FFF2-40B4-BE49-F238E27FC236}">
                <a16:creationId xmlns:a16="http://schemas.microsoft.com/office/drawing/2014/main" id="{9575E009-78F2-704D-BA98-9E311BC6EFC9}"/>
              </a:ext>
            </a:extLst>
          </p:cNvPr>
          <p:cNvPicPr>
            <a:picLocks noChangeAspect="1"/>
          </p:cNvPicPr>
          <p:nvPr/>
        </p:nvPicPr>
        <p:blipFill rotWithShape="1">
          <a:blip r:embed="rId4"/>
          <a:srcRect l="2927" t="551" r="10989" b="18496"/>
          <a:stretch/>
        </p:blipFill>
        <p:spPr>
          <a:xfrm rot="16200000">
            <a:off x="428328" y="1545262"/>
            <a:ext cx="4245427" cy="2994282"/>
          </a:xfrm>
          <a:prstGeom prst="rect">
            <a:avLst/>
          </a:prstGeom>
        </p:spPr>
      </p:pic>
      <p:sp>
        <p:nvSpPr>
          <p:cNvPr id="11" name="Left Arrow 10">
            <a:extLst>
              <a:ext uri="{FF2B5EF4-FFF2-40B4-BE49-F238E27FC236}">
                <a16:creationId xmlns:a16="http://schemas.microsoft.com/office/drawing/2014/main" id="{B0829AD5-3F4B-404F-A9A8-24E9C11B119E}"/>
              </a:ext>
            </a:extLst>
          </p:cNvPr>
          <p:cNvSpPr/>
          <p:nvPr/>
        </p:nvSpPr>
        <p:spPr>
          <a:xfrm>
            <a:off x="3774822" y="1409020"/>
            <a:ext cx="624468" cy="41259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a:extLst>
              <a:ext uri="{FF2B5EF4-FFF2-40B4-BE49-F238E27FC236}">
                <a16:creationId xmlns:a16="http://schemas.microsoft.com/office/drawing/2014/main" id="{7BF2F30E-C6AF-EA47-90C9-3A6F90FF8B3B}"/>
              </a:ext>
            </a:extLst>
          </p:cNvPr>
          <p:cNvSpPr/>
          <p:nvPr/>
        </p:nvSpPr>
        <p:spPr>
          <a:xfrm>
            <a:off x="8110245" y="4288602"/>
            <a:ext cx="624468" cy="41259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43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23"/>
            <a:ext cx="8229600" cy="1016000"/>
          </a:xfrm>
        </p:spPr>
        <p:txBody>
          <a:bodyPr>
            <a:normAutofit/>
          </a:bodyPr>
          <a:lstStyle/>
          <a:p>
            <a:r>
              <a:rPr lang="en-US" sz="3600" b="1" dirty="0">
                <a:solidFill>
                  <a:srgbClr val="C00000"/>
                </a:solidFill>
              </a:rPr>
              <a:t>Preparation:  Boot Your Raspberry Pi 3 B+</a:t>
            </a:r>
          </a:p>
        </p:txBody>
      </p:sp>
      <p:sp>
        <p:nvSpPr>
          <p:cNvPr id="3" name="Content Placeholder 2"/>
          <p:cNvSpPr>
            <a:spLocks noGrp="1"/>
          </p:cNvSpPr>
          <p:nvPr>
            <p:ph idx="1"/>
          </p:nvPr>
        </p:nvSpPr>
        <p:spPr>
          <a:xfrm>
            <a:off x="457200" y="1188157"/>
            <a:ext cx="8229600" cy="4939748"/>
          </a:xfrm>
        </p:spPr>
        <p:txBody>
          <a:bodyPr>
            <a:normAutofit lnSpcReduction="10000"/>
          </a:bodyPr>
          <a:lstStyle/>
          <a:p>
            <a:r>
              <a:rPr lang="en-US" dirty="0"/>
              <a:t>Add a keyboard, monitor, and mouse</a:t>
            </a:r>
          </a:p>
          <a:p>
            <a:pPr lvl="1"/>
            <a:r>
              <a:rPr lang="en-US" dirty="0"/>
              <a:t>You will need a keyboard, monitor, and mouse to configure </a:t>
            </a:r>
            <a:r>
              <a:rPr lang="en-US" dirty="0" err="1"/>
              <a:t>WiFi</a:t>
            </a:r>
            <a:r>
              <a:rPr lang="en-US" dirty="0"/>
              <a:t> network </a:t>
            </a:r>
          </a:p>
          <a:p>
            <a:r>
              <a:rPr lang="en-US" dirty="0"/>
              <a:t>Install the microSD card in the card slot</a:t>
            </a:r>
          </a:p>
          <a:p>
            <a:r>
              <a:rPr lang="en-US" dirty="0"/>
              <a:t>If the Raspberry Pi is not in a case, be sure it is not on a conductive surface</a:t>
            </a:r>
          </a:p>
          <a:p>
            <a:pPr lvl="1"/>
            <a:r>
              <a:rPr lang="en-US" dirty="0"/>
              <a:t>Plug in power supply to wall power</a:t>
            </a:r>
          </a:p>
          <a:p>
            <a:pPr lvl="1"/>
            <a:r>
              <a:rPr lang="en-US" dirty="0"/>
              <a:t>Hook power supply to Raspberry Pi</a:t>
            </a:r>
          </a:p>
          <a:p>
            <a:pPr lvl="1"/>
            <a:r>
              <a:rPr lang="en-US" dirty="0"/>
              <a:t>Wait for Raspberry Pi to boot – you should see the Raspbian OS graphical desktop</a:t>
            </a:r>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3476915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23"/>
            <a:ext cx="8229600" cy="541463"/>
          </a:xfrm>
        </p:spPr>
        <p:txBody>
          <a:bodyPr>
            <a:normAutofit fontScale="90000"/>
          </a:bodyPr>
          <a:lstStyle/>
          <a:p>
            <a:r>
              <a:rPr lang="en-US" sz="3600" b="1" dirty="0">
                <a:solidFill>
                  <a:srgbClr val="C00000"/>
                </a:solidFill>
              </a:rPr>
              <a:t>Booted Raspberry Pi 3 B+</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8" name="Picture 7">
            <a:extLst>
              <a:ext uri="{FF2B5EF4-FFF2-40B4-BE49-F238E27FC236}">
                <a16:creationId xmlns:a16="http://schemas.microsoft.com/office/drawing/2014/main" id="{1F9FEE3A-4D14-4B48-9121-A25981D228E4}"/>
              </a:ext>
            </a:extLst>
          </p:cNvPr>
          <p:cNvPicPr>
            <a:picLocks noChangeAspect="1"/>
          </p:cNvPicPr>
          <p:nvPr/>
        </p:nvPicPr>
        <p:blipFill rotWithShape="1">
          <a:blip r:embed="rId3"/>
          <a:srcRect l="5954" t="1153" r="1785"/>
          <a:stretch/>
        </p:blipFill>
        <p:spPr>
          <a:xfrm>
            <a:off x="1164771" y="696687"/>
            <a:ext cx="6640285" cy="5335711"/>
          </a:xfrm>
          <a:prstGeom prst="rect">
            <a:avLst/>
          </a:prstGeom>
        </p:spPr>
      </p:pic>
    </p:spTree>
    <p:extLst>
      <p:ext uri="{BB962C8B-B14F-4D97-AF65-F5344CB8AC3E}">
        <p14:creationId xmlns:p14="http://schemas.microsoft.com/office/powerpoint/2010/main" val="29451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23"/>
            <a:ext cx="8229600" cy="1016000"/>
          </a:xfrm>
        </p:spPr>
        <p:txBody>
          <a:bodyPr>
            <a:normAutofit/>
          </a:bodyPr>
          <a:lstStyle/>
          <a:p>
            <a:r>
              <a:rPr lang="en-US" sz="3600" b="1" dirty="0">
                <a:solidFill>
                  <a:srgbClr val="C00000"/>
                </a:solidFill>
              </a:rPr>
              <a:t>Preparation:  Boot the Raspberry Pi 3 B+</a:t>
            </a:r>
          </a:p>
        </p:txBody>
      </p:sp>
      <p:sp>
        <p:nvSpPr>
          <p:cNvPr id="3" name="Content Placeholder 2"/>
          <p:cNvSpPr>
            <a:spLocks noGrp="1"/>
          </p:cNvSpPr>
          <p:nvPr>
            <p:ph idx="1"/>
          </p:nvPr>
        </p:nvSpPr>
        <p:spPr>
          <a:xfrm>
            <a:off x="457200" y="1188157"/>
            <a:ext cx="8229600" cy="4939748"/>
          </a:xfrm>
        </p:spPr>
        <p:txBody>
          <a:bodyPr>
            <a:normAutofit/>
          </a:bodyPr>
          <a:lstStyle/>
          <a:p>
            <a:r>
              <a:rPr lang="en-US" dirty="0"/>
              <a:t>The default credentials for logging into the Raspberry Pi are</a:t>
            </a:r>
          </a:p>
          <a:p>
            <a:pPr lvl="1"/>
            <a:r>
              <a:rPr lang="en-US" dirty="0"/>
              <a:t>Username:   </a:t>
            </a:r>
            <a:r>
              <a:rPr lang="en-US" b="1" i="1" dirty="0">
                <a:solidFill>
                  <a:srgbClr val="7030A0"/>
                </a:solidFill>
              </a:rPr>
              <a:t>pi</a:t>
            </a:r>
          </a:p>
          <a:p>
            <a:pPr lvl="1"/>
            <a:r>
              <a:rPr lang="en-US" dirty="0"/>
              <a:t>Password:    </a:t>
            </a:r>
            <a:r>
              <a:rPr lang="en-US" b="1" i="1" dirty="0">
                <a:solidFill>
                  <a:srgbClr val="7030A0"/>
                </a:solidFill>
              </a:rPr>
              <a:t>raspberry</a:t>
            </a:r>
            <a:endParaRPr lang="en-US" dirty="0"/>
          </a:p>
          <a:p>
            <a:r>
              <a:rPr lang="en-US" b="1" i="1" dirty="0">
                <a:solidFill>
                  <a:srgbClr val="0070C0"/>
                </a:solidFill>
              </a:rPr>
              <a:t>These credentials are so common they already appear in Kali wordlists of common credentials for brute-force attacks</a:t>
            </a:r>
          </a:p>
          <a:p>
            <a:pPr marL="457200" lvl="1" indent="0">
              <a:buNone/>
            </a:pPr>
            <a:r>
              <a:rPr lang="en-US" b="1" i="1" dirty="0">
                <a:solidFill>
                  <a:srgbClr val="FF0000"/>
                </a:solidFill>
                <a:sym typeface="Wingdings" pitchFamily="2" charset="2"/>
              </a:rPr>
              <a:t>  </a:t>
            </a:r>
            <a:r>
              <a:rPr lang="en-US" b="1" i="1" dirty="0">
                <a:solidFill>
                  <a:srgbClr val="FF0000"/>
                </a:solidFill>
              </a:rPr>
              <a:t>Change your password!!!</a:t>
            </a:r>
          </a:p>
          <a:p>
            <a:pPr marL="0" indent="0">
              <a:buNone/>
            </a:pPr>
            <a:endParaRPr lang="en-US" dirty="0"/>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2272361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23"/>
            <a:ext cx="8229600" cy="541463"/>
          </a:xfrm>
        </p:spPr>
        <p:txBody>
          <a:bodyPr>
            <a:normAutofit fontScale="90000"/>
          </a:bodyPr>
          <a:lstStyle/>
          <a:p>
            <a:r>
              <a:rPr lang="en-US" sz="3600" b="1" dirty="0">
                <a:solidFill>
                  <a:srgbClr val="C00000"/>
                </a:solidFill>
              </a:rPr>
              <a:t>Open Terminal Window to Change Password</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5" name="Picture 4">
            <a:extLst>
              <a:ext uri="{FF2B5EF4-FFF2-40B4-BE49-F238E27FC236}">
                <a16:creationId xmlns:a16="http://schemas.microsoft.com/office/drawing/2014/main" id="{16A4B98F-6D58-7B47-8C17-A474F85E2D36}"/>
              </a:ext>
            </a:extLst>
          </p:cNvPr>
          <p:cNvPicPr>
            <a:picLocks noChangeAspect="1"/>
          </p:cNvPicPr>
          <p:nvPr/>
        </p:nvPicPr>
        <p:blipFill>
          <a:blip r:embed="rId3"/>
          <a:stretch>
            <a:fillRect/>
          </a:stretch>
        </p:blipFill>
        <p:spPr>
          <a:xfrm>
            <a:off x="511629" y="881743"/>
            <a:ext cx="3418114" cy="2563586"/>
          </a:xfrm>
          <a:prstGeom prst="rect">
            <a:avLst/>
          </a:prstGeom>
        </p:spPr>
      </p:pic>
      <p:pic>
        <p:nvPicPr>
          <p:cNvPr id="7" name="Picture 6">
            <a:extLst>
              <a:ext uri="{FF2B5EF4-FFF2-40B4-BE49-F238E27FC236}">
                <a16:creationId xmlns:a16="http://schemas.microsoft.com/office/drawing/2014/main" id="{4FBD242E-B4EB-F649-93AC-E7A361E7D65B}"/>
              </a:ext>
            </a:extLst>
          </p:cNvPr>
          <p:cNvPicPr>
            <a:picLocks noChangeAspect="1"/>
          </p:cNvPicPr>
          <p:nvPr/>
        </p:nvPicPr>
        <p:blipFill rotWithShape="1">
          <a:blip r:embed="rId4"/>
          <a:srcRect l="1904" t="1229" r="16905" b="26191"/>
          <a:stretch/>
        </p:blipFill>
        <p:spPr>
          <a:xfrm>
            <a:off x="2630775" y="1782434"/>
            <a:ext cx="6056025" cy="4060372"/>
          </a:xfrm>
          <a:prstGeom prst="rect">
            <a:avLst/>
          </a:prstGeom>
        </p:spPr>
      </p:pic>
      <p:sp>
        <p:nvSpPr>
          <p:cNvPr id="3" name="TextBox 2">
            <a:extLst>
              <a:ext uri="{FF2B5EF4-FFF2-40B4-BE49-F238E27FC236}">
                <a16:creationId xmlns:a16="http://schemas.microsoft.com/office/drawing/2014/main" id="{3908BF32-BC33-C64F-8488-0BE02F85EC37}"/>
              </a:ext>
            </a:extLst>
          </p:cNvPr>
          <p:cNvSpPr txBox="1"/>
          <p:nvPr/>
        </p:nvSpPr>
        <p:spPr>
          <a:xfrm>
            <a:off x="1405053" y="6020934"/>
            <a:ext cx="5644687" cy="369332"/>
          </a:xfrm>
          <a:prstGeom prst="rect">
            <a:avLst/>
          </a:prstGeom>
          <a:noFill/>
        </p:spPr>
        <p:txBody>
          <a:bodyPr wrap="none" rtlCol="0">
            <a:spAutoFit/>
          </a:bodyPr>
          <a:lstStyle/>
          <a:p>
            <a:r>
              <a:rPr lang="en-US" dirty="0"/>
              <a:t>Use standard Linux </a:t>
            </a:r>
            <a:r>
              <a:rPr lang="en-US" b="1" dirty="0" err="1">
                <a:solidFill>
                  <a:srgbClr val="0070C0"/>
                </a:solidFill>
              </a:rPr>
              <a:t>passwd</a:t>
            </a:r>
            <a:r>
              <a:rPr lang="en-US" dirty="0"/>
              <a:t> command to change password</a:t>
            </a:r>
          </a:p>
        </p:txBody>
      </p:sp>
    </p:spTree>
    <p:extLst>
      <p:ext uri="{BB962C8B-B14F-4D97-AF65-F5344CB8AC3E}">
        <p14:creationId xmlns:p14="http://schemas.microsoft.com/office/powerpoint/2010/main" val="1381303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Outline</a:t>
            </a:r>
          </a:p>
        </p:txBody>
      </p:sp>
      <p:sp>
        <p:nvSpPr>
          <p:cNvPr id="3" name="Content Placeholder 2"/>
          <p:cNvSpPr>
            <a:spLocks noGrp="1"/>
          </p:cNvSpPr>
          <p:nvPr>
            <p:ph idx="1"/>
          </p:nvPr>
        </p:nvSpPr>
        <p:spPr>
          <a:xfrm>
            <a:off x="457200" y="1417638"/>
            <a:ext cx="8229600" cy="4867415"/>
          </a:xfrm>
        </p:spPr>
        <p:txBody>
          <a:bodyPr>
            <a:normAutofit/>
          </a:bodyPr>
          <a:lstStyle/>
          <a:p>
            <a:r>
              <a:rPr lang="en-US" dirty="0"/>
              <a:t>Introduction to Raspberry Pi</a:t>
            </a:r>
          </a:p>
          <a:p>
            <a:r>
              <a:rPr lang="en-US" dirty="0"/>
              <a:t>Raspberry Pi Preparation</a:t>
            </a:r>
          </a:p>
          <a:p>
            <a:r>
              <a:rPr lang="en-US" dirty="0" err="1"/>
              <a:t>OpenPLC</a:t>
            </a:r>
            <a:r>
              <a:rPr lang="en-US" dirty="0"/>
              <a:t> Installation on Raspberry Pi </a:t>
            </a:r>
          </a:p>
          <a:p>
            <a:r>
              <a:rPr lang="en-US" dirty="0"/>
              <a:t>Sample </a:t>
            </a:r>
            <a:r>
              <a:rPr lang="en-US" dirty="0" err="1"/>
              <a:t>OpenPLC</a:t>
            </a:r>
            <a:r>
              <a:rPr lang="en-US" dirty="0"/>
              <a:t> - Raspberry Pi Project</a:t>
            </a:r>
          </a:p>
          <a:p>
            <a:r>
              <a:rPr lang="en-US" dirty="0"/>
              <a:t>Hints for Instructors </a:t>
            </a:r>
          </a:p>
          <a:p>
            <a:r>
              <a:rPr lang="en-US" dirty="0"/>
              <a:t>References</a:t>
            </a:r>
          </a:p>
          <a:p>
            <a:r>
              <a:rPr lang="en-US" dirty="0"/>
              <a:t>Hands-On Laboratory Exercise #5</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590874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23"/>
            <a:ext cx="8229600" cy="810325"/>
          </a:xfrm>
        </p:spPr>
        <p:txBody>
          <a:bodyPr>
            <a:normAutofit/>
          </a:bodyPr>
          <a:lstStyle/>
          <a:p>
            <a:r>
              <a:rPr lang="en-US" sz="3600" b="1" dirty="0">
                <a:solidFill>
                  <a:srgbClr val="C00000"/>
                </a:solidFill>
              </a:rPr>
              <a:t>Configure </a:t>
            </a:r>
            <a:r>
              <a:rPr lang="en-US" sz="3600" b="1" dirty="0" err="1">
                <a:solidFill>
                  <a:srgbClr val="C00000"/>
                </a:solidFill>
              </a:rPr>
              <a:t>WiFi</a:t>
            </a:r>
            <a:r>
              <a:rPr lang="en-US" sz="3600" b="1" dirty="0">
                <a:solidFill>
                  <a:srgbClr val="C00000"/>
                </a:solidFill>
              </a:rPr>
              <a:t> - 1</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6" name="Picture 5">
            <a:extLst>
              <a:ext uri="{FF2B5EF4-FFF2-40B4-BE49-F238E27FC236}">
                <a16:creationId xmlns:a16="http://schemas.microsoft.com/office/drawing/2014/main" id="{89882BFB-7DC1-034D-B06D-E5F3EADA7B88}"/>
              </a:ext>
            </a:extLst>
          </p:cNvPr>
          <p:cNvPicPr>
            <a:picLocks noChangeAspect="1"/>
          </p:cNvPicPr>
          <p:nvPr/>
        </p:nvPicPr>
        <p:blipFill>
          <a:blip r:embed="rId3"/>
          <a:stretch>
            <a:fillRect/>
          </a:stretch>
        </p:blipFill>
        <p:spPr>
          <a:xfrm>
            <a:off x="356767" y="1059343"/>
            <a:ext cx="4499428" cy="3374571"/>
          </a:xfrm>
          <a:prstGeom prst="rect">
            <a:avLst/>
          </a:prstGeom>
        </p:spPr>
      </p:pic>
      <p:pic>
        <p:nvPicPr>
          <p:cNvPr id="9" name="Picture 8">
            <a:extLst>
              <a:ext uri="{FF2B5EF4-FFF2-40B4-BE49-F238E27FC236}">
                <a16:creationId xmlns:a16="http://schemas.microsoft.com/office/drawing/2014/main" id="{070B0B8D-596E-C046-846B-E351DADF6A50}"/>
              </a:ext>
            </a:extLst>
          </p:cNvPr>
          <p:cNvPicPr>
            <a:picLocks noChangeAspect="1"/>
          </p:cNvPicPr>
          <p:nvPr/>
        </p:nvPicPr>
        <p:blipFill>
          <a:blip r:embed="rId4"/>
          <a:stretch>
            <a:fillRect/>
          </a:stretch>
        </p:blipFill>
        <p:spPr>
          <a:xfrm>
            <a:off x="3987745" y="2117980"/>
            <a:ext cx="4800600" cy="3600450"/>
          </a:xfrm>
          <a:prstGeom prst="rect">
            <a:avLst/>
          </a:prstGeom>
        </p:spPr>
      </p:pic>
      <p:sp>
        <p:nvSpPr>
          <p:cNvPr id="10" name="TextBox 9">
            <a:extLst>
              <a:ext uri="{FF2B5EF4-FFF2-40B4-BE49-F238E27FC236}">
                <a16:creationId xmlns:a16="http://schemas.microsoft.com/office/drawing/2014/main" id="{D3D815A7-C421-E844-91AF-DCF375C7D287}"/>
              </a:ext>
            </a:extLst>
          </p:cNvPr>
          <p:cNvSpPr txBox="1"/>
          <p:nvPr/>
        </p:nvSpPr>
        <p:spPr>
          <a:xfrm>
            <a:off x="1950477" y="6020934"/>
            <a:ext cx="4958473" cy="369332"/>
          </a:xfrm>
          <a:prstGeom prst="rect">
            <a:avLst/>
          </a:prstGeom>
          <a:noFill/>
        </p:spPr>
        <p:txBody>
          <a:bodyPr wrap="none" rtlCol="0">
            <a:spAutoFit/>
          </a:bodyPr>
          <a:lstStyle/>
          <a:p>
            <a:r>
              <a:rPr lang="en-US" b="1" dirty="0"/>
              <a:t>Right-click</a:t>
            </a:r>
            <a:r>
              <a:rPr lang="en-US" dirty="0"/>
              <a:t> </a:t>
            </a:r>
            <a:r>
              <a:rPr lang="en-US" dirty="0" err="1"/>
              <a:t>WiFi</a:t>
            </a:r>
            <a:r>
              <a:rPr lang="en-US" dirty="0"/>
              <a:t> Icon to reach network preferences </a:t>
            </a:r>
          </a:p>
        </p:txBody>
      </p:sp>
    </p:spTree>
    <p:extLst>
      <p:ext uri="{BB962C8B-B14F-4D97-AF65-F5344CB8AC3E}">
        <p14:creationId xmlns:p14="http://schemas.microsoft.com/office/powerpoint/2010/main" val="3838237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23"/>
            <a:ext cx="8229600" cy="685065"/>
          </a:xfrm>
        </p:spPr>
        <p:txBody>
          <a:bodyPr>
            <a:normAutofit/>
          </a:bodyPr>
          <a:lstStyle/>
          <a:p>
            <a:r>
              <a:rPr lang="en-US" sz="3600" b="1" dirty="0">
                <a:solidFill>
                  <a:srgbClr val="C00000"/>
                </a:solidFill>
              </a:rPr>
              <a:t>Configure </a:t>
            </a:r>
            <a:r>
              <a:rPr lang="en-US" sz="3600" b="1" dirty="0" err="1">
                <a:solidFill>
                  <a:srgbClr val="C00000"/>
                </a:solidFill>
              </a:rPr>
              <a:t>WiFi</a:t>
            </a:r>
            <a:r>
              <a:rPr lang="en-US" sz="3600" b="1" dirty="0">
                <a:solidFill>
                  <a:srgbClr val="C00000"/>
                </a:solidFill>
              </a:rPr>
              <a:t> - 2</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5" name="Picture 4">
            <a:extLst>
              <a:ext uri="{FF2B5EF4-FFF2-40B4-BE49-F238E27FC236}">
                <a16:creationId xmlns:a16="http://schemas.microsoft.com/office/drawing/2014/main" id="{EC27E842-B9C1-8B4A-92F9-08B1F02F0A28}"/>
              </a:ext>
            </a:extLst>
          </p:cNvPr>
          <p:cNvPicPr>
            <a:picLocks noChangeAspect="1"/>
          </p:cNvPicPr>
          <p:nvPr/>
        </p:nvPicPr>
        <p:blipFill>
          <a:blip r:embed="rId3"/>
          <a:stretch>
            <a:fillRect/>
          </a:stretch>
        </p:blipFill>
        <p:spPr>
          <a:xfrm>
            <a:off x="1302657" y="956015"/>
            <a:ext cx="6691085" cy="5018314"/>
          </a:xfrm>
          <a:prstGeom prst="rect">
            <a:avLst/>
          </a:prstGeom>
        </p:spPr>
      </p:pic>
      <p:sp>
        <p:nvSpPr>
          <p:cNvPr id="7" name="TextBox 6">
            <a:extLst>
              <a:ext uri="{FF2B5EF4-FFF2-40B4-BE49-F238E27FC236}">
                <a16:creationId xmlns:a16="http://schemas.microsoft.com/office/drawing/2014/main" id="{FB28A991-5422-0748-A520-26A392AF1FBB}"/>
              </a:ext>
            </a:extLst>
          </p:cNvPr>
          <p:cNvSpPr txBox="1"/>
          <p:nvPr/>
        </p:nvSpPr>
        <p:spPr>
          <a:xfrm>
            <a:off x="2149221" y="5974329"/>
            <a:ext cx="4845557" cy="369332"/>
          </a:xfrm>
          <a:prstGeom prst="rect">
            <a:avLst/>
          </a:prstGeom>
          <a:noFill/>
        </p:spPr>
        <p:txBody>
          <a:bodyPr wrap="none" rtlCol="0">
            <a:spAutoFit/>
          </a:bodyPr>
          <a:lstStyle/>
          <a:p>
            <a:r>
              <a:rPr lang="en-US" dirty="0"/>
              <a:t>Select an interface and enter network parameters</a:t>
            </a:r>
          </a:p>
        </p:txBody>
      </p:sp>
    </p:spTree>
    <p:extLst>
      <p:ext uri="{BB962C8B-B14F-4D97-AF65-F5344CB8AC3E}">
        <p14:creationId xmlns:p14="http://schemas.microsoft.com/office/powerpoint/2010/main" val="1208092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9865"/>
            <a:ext cx="8229600" cy="717821"/>
          </a:xfrm>
        </p:spPr>
        <p:txBody>
          <a:bodyPr>
            <a:normAutofit fontScale="90000"/>
          </a:bodyPr>
          <a:lstStyle/>
          <a:p>
            <a:r>
              <a:rPr lang="en-US" b="1" dirty="0">
                <a:solidFill>
                  <a:srgbClr val="C00000"/>
                </a:solidFill>
              </a:rPr>
              <a:t>Update Raspbian OS</a:t>
            </a:r>
          </a:p>
        </p:txBody>
      </p:sp>
      <p:sp>
        <p:nvSpPr>
          <p:cNvPr id="3" name="Content Placeholder 2"/>
          <p:cNvSpPr>
            <a:spLocks noGrp="1"/>
          </p:cNvSpPr>
          <p:nvPr>
            <p:ph idx="1"/>
          </p:nvPr>
        </p:nvSpPr>
        <p:spPr>
          <a:xfrm>
            <a:off x="457199" y="1325217"/>
            <a:ext cx="8448261" cy="4800946"/>
          </a:xfrm>
        </p:spPr>
        <p:txBody>
          <a:bodyPr>
            <a:normAutofit/>
          </a:bodyPr>
          <a:lstStyle/>
          <a:p>
            <a:r>
              <a:rPr lang="en-US" dirty="0"/>
              <a:t>To update the Raspberry Pi software, use the following commands in your terminal window to apply any outstanding Raspbian OS patches and upgrades </a:t>
            </a:r>
          </a:p>
          <a:p>
            <a:pPr marL="457200" lvl="1" indent="0">
              <a:buNone/>
            </a:pPr>
            <a:r>
              <a:rPr lang="en-US" b="1" dirty="0" err="1">
                <a:solidFill>
                  <a:srgbClr val="0070C0"/>
                </a:solidFill>
              </a:rPr>
              <a:t>sudo</a:t>
            </a:r>
            <a:r>
              <a:rPr lang="en-US" b="1" dirty="0">
                <a:solidFill>
                  <a:srgbClr val="0070C0"/>
                </a:solidFill>
              </a:rPr>
              <a:t>  apt-get  update</a:t>
            </a:r>
          </a:p>
          <a:p>
            <a:pPr marL="457200" lvl="1" indent="0">
              <a:buNone/>
            </a:pPr>
            <a:r>
              <a:rPr lang="en-US" b="1" dirty="0" err="1">
                <a:solidFill>
                  <a:srgbClr val="0070C0"/>
                </a:solidFill>
              </a:rPr>
              <a:t>sudo</a:t>
            </a:r>
            <a:r>
              <a:rPr lang="en-US" b="1" dirty="0">
                <a:solidFill>
                  <a:srgbClr val="0070C0"/>
                </a:solidFill>
              </a:rPr>
              <a:t>  apt-get  upgrade</a:t>
            </a:r>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781946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9865"/>
            <a:ext cx="8229600" cy="717821"/>
          </a:xfrm>
        </p:spPr>
        <p:txBody>
          <a:bodyPr>
            <a:normAutofit fontScale="90000"/>
          </a:bodyPr>
          <a:lstStyle/>
          <a:p>
            <a:r>
              <a:rPr lang="en-US" b="1" dirty="0">
                <a:solidFill>
                  <a:srgbClr val="C00000"/>
                </a:solidFill>
              </a:rPr>
              <a:t>Determine IP Address of Raspberry Pi</a:t>
            </a:r>
          </a:p>
        </p:txBody>
      </p:sp>
      <p:sp>
        <p:nvSpPr>
          <p:cNvPr id="3" name="Content Placeholder 2"/>
          <p:cNvSpPr>
            <a:spLocks noGrp="1"/>
          </p:cNvSpPr>
          <p:nvPr>
            <p:ph idx="1"/>
          </p:nvPr>
        </p:nvSpPr>
        <p:spPr>
          <a:xfrm>
            <a:off x="457199" y="1272209"/>
            <a:ext cx="8448261" cy="4853954"/>
          </a:xfrm>
        </p:spPr>
        <p:txBody>
          <a:bodyPr>
            <a:normAutofit/>
          </a:bodyPr>
          <a:lstStyle/>
          <a:p>
            <a:r>
              <a:rPr lang="en-US" dirty="0"/>
              <a:t>Use terminal window to determine the IP address of your Raspberry Pi </a:t>
            </a:r>
          </a:p>
          <a:p>
            <a:pPr lvl="1"/>
            <a:r>
              <a:rPr lang="en-US" dirty="0"/>
              <a:t>Be sure to retain this information for later</a:t>
            </a:r>
          </a:p>
          <a:p>
            <a:pPr marL="457200" lvl="1" indent="0">
              <a:buNone/>
            </a:pPr>
            <a:r>
              <a:rPr lang="en-US" b="1" dirty="0" err="1">
                <a:solidFill>
                  <a:srgbClr val="0070C0"/>
                </a:solidFill>
              </a:rPr>
              <a:t>ifconfig</a:t>
            </a:r>
            <a:endParaRPr lang="en-US" b="1" dirty="0">
              <a:solidFill>
                <a:srgbClr val="0070C0"/>
              </a:solidFill>
            </a:endParaRPr>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2327008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fontScale="90000"/>
          </a:bodyPr>
          <a:lstStyle/>
          <a:p>
            <a:r>
              <a:rPr lang="en-US" b="1" dirty="0" err="1">
                <a:solidFill>
                  <a:srgbClr val="0070C0"/>
                </a:solidFill>
              </a:rPr>
              <a:t>OpenPLC</a:t>
            </a:r>
            <a:r>
              <a:rPr lang="en-US" b="1" dirty="0">
                <a:solidFill>
                  <a:srgbClr val="0070C0"/>
                </a:solidFill>
              </a:rPr>
              <a:t> Installation on </a:t>
            </a:r>
            <a:br>
              <a:rPr lang="en-US" b="1" dirty="0">
                <a:solidFill>
                  <a:srgbClr val="0070C0"/>
                </a:solidFill>
              </a:rPr>
            </a:br>
            <a:r>
              <a:rPr lang="en-US" b="1" dirty="0">
                <a:solidFill>
                  <a:srgbClr val="0070C0"/>
                </a:solidFill>
              </a:rPr>
              <a:t>Raspberry Pi 3 B+</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1032010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717821"/>
          </a:xfrm>
        </p:spPr>
        <p:txBody>
          <a:bodyPr>
            <a:normAutofit fontScale="90000"/>
          </a:bodyPr>
          <a:lstStyle/>
          <a:p>
            <a:r>
              <a:rPr lang="en-US" b="1" dirty="0">
                <a:solidFill>
                  <a:srgbClr val="C00000"/>
                </a:solidFill>
              </a:rPr>
              <a:t>Installing </a:t>
            </a:r>
            <a:r>
              <a:rPr lang="en-US" b="1" dirty="0" err="1">
                <a:solidFill>
                  <a:srgbClr val="C00000"/>
                </a:solidFill>
              </a:rPr>
              <a:t>OpenPLC</a:t>
            </a:r>
            <a:r>
              <a:rPr lang="en-US" b="1" dirty="0">
                <a:solidFill>
                  <a:srgbClr val="C00000"/>
                </a:solidFill>
              </a:rPr>
              <a:t> Runtime on Pi</a:t>
            </a:r>
          </a:p>
        </p:txBody>
      </p:sp>
      <p:sp>
        <p:nvSpPr>
          <p:cNvPr id="3" name="Content Placeholder 2"/>
          <p:cNvSpPr>
            <a:spLocks noGrp="1"/>
          </p:cNvSpPr>
          <p:nvPr>
            <p:ph idx="1"/>
          </p:nvPr>
        </p:nvSpPr>
        <p:spPr>
          <a:xfrm>
            <a:off x="111512" y="970156"/>
            <a:ext cx="9021511" cy="5156007"/>
          </a:xfrm>
        </p:spPr>
        <p:txBody>
          <a:bodyPr>
            <a:normAutofit fontScale="85000" lnSpcReduction="20000"/>
          </a:bodyPr>
          <a:lstStyle/>
          <a:p>
            <a:r>
              <a:rPr lang="en-US" dirty="0"/>
              <a:t>Browse to </a:t>
            </a:r>
            <a:r>
              <a:rPr lang="en-US" dirty="0" err="1"/>
              <a:t>OpenPLC</a:t>
            </a:r>
            <a:r>
              <a:rPr lang="en-US" dirty="0"/>
              <a:t> Project and follow provided instructions to install </a:t>
            </a:r>
            <a:r>
              <a:rPr lang="en-US" dirty="0" err="1"/>
              <a:t>OpenPLC</a:t>
            </a:r>
            <a:endParaRPr lang="en-US" dirty="0"/>
          </a:p>
          <a:p>
            <a:pPr marL="457200" lvl="1" indent="0">
              <a:buNone/>
            </a:pPr>
            <a:r>
              <a:rPr lang="en-US" b="1" dirty="0">
                <a:solidFill>
                  <a:srgbClr val="0070C0"/>
                </a:solidFill>
              </a:rPr>
              <a:t>https://</a:t>
            </a:r>
            <a:r>
              <a:rPr lang="en-US" b="1" dirty="0" err="1">
                <a:solidFill>
                  <a:srgbClr val="0070C0"/>
                </a:solidFill>
              </a:rPr>
              <a:t>www.openplcproject.com</a:t>
            </a:r>
            <a:r>
              <a:rPr lang="en-US" b="1" dirty="0">
                <a:solidFill>
                  <a:srgbClr val="0070C0"/>
                </a:solidFill>
              </a:rPr>
              <a:t>/getting-started-</a:t>
            </a:r>
            <a:r>
              <a:rPr lang="en-US" b="1" dirty="0" err="1">
                <a:solidFill>
                  <a:srgbClr val="0070C0"/>
                </a:solidFill>
              </a:rPr>
              <a:t>rpi</a:t>
            </a:r>
            <a:endParaRPr lang="en-US" b="1" dirty="0">
              <a:solidFill>
                <a:srgbClr val="0070C0"/>
              </a:solidFill>
            </a:endParaRPr>
          </a:p>
          <a:p>
            <a:r>
              <a:rPr lang="en-US" dirty="0"/>
              <a:t>Install Git</a:t>
            </a:r>
          </a:p>
          <a:p>
            <a:pPr marL="457200" lvl="1" indent="0">
              <a:buNone/>
            </a:pPr>
            <a:r>
              <a:rPr lang="en-US" b="1" dirty="0" err="1">
                <a:solidFill>
                  <a:srgbClr val="0070C0"/>
                </a:solidFill>
              </a:rPr>
              <a:t>sudo</a:t>
            </a:r>
            <a:r>
              <a:rPr lang="en-US" b="1" dirty="0">
                <a:solidFill>
                  <a:srgbClr val="0070C0"/>
                </a:solidFill>
              </a:rPr>
              <a:t>  apt-get  install  git</a:t>
            </a:r>
          </a:p>
          <a:p>
            <a:r>
              <a:rPr lang="en-US" dirty="0"/>
              <a:t>Clone </a:t>
            </a:r>
            <a:r>
              <a:rPr lang="en-US" dirty="0" err="1"/>
              <a:t>OpenPLC</a:t>
            </a:r>
            <a:r>
              <a:rPr lang="en-US" dirty="0"/>
              <a:t> repository </a:t>
            </a:r>
            <a:r>
              <a:rPr lang="en-US" sz="2100" dirty="0"/>
              <a:t>(I download the ZIP file directly from GitHub)</a:t>
            </a:r>
          </a:p>
          <a:p>
            <a:pPr marL="457200" lvl="1" indent="0">
              <a:buNone/>
            </a:pPr>
            <a:r>
              <a:rPr lang="en-US" sz="2400" b="1" dirty="0">
                <a:solidFill>
                  <a:srgbClr val="0070C0"/>
                </a:solidFill>
              </a:rPr>
              <a:t>git  clone  https://</a:t>
            </a:r>
            <a:r>
              <a:rPr lang="en-US" sz="2400" b="1" dirty="0" err="1">
                <a:solidFill>
                  <a:srgbClr val="0070C0"/>
                </a:solidFill>
              </a:rPr>
              <a:t>github.com</a:t>
            </a:r>
            <a:r>
              <a:rPr lang="en-US" sz="2400" b="1" dirty="0">
                <a:solidFill>
                  <a:srgbClr val="0070C0"/>
                </a:solidFill>
              </a:rPr>
              <a:t>/</a:t>
            </a:r>
            <a:r>
              <a:rPr lang="en-US" sz="2400" b="1" dirty="0" err="1">
                <a:solidFill>
                  <a:srgbClr val="0070C0"/>
                </a:solidFill>
              </a:rPr>
              <a:t>thiagoralves</a:t>
            </a:r>
            <a:r>
              <a:rPr lang="en-US" sz="2400" b="1" dirty="0">
                <a:solidFill>
                  <a:srgbClr val="0070C0"/>
                </a:solidFill>
              </a:rPr>
              <a:t>/OpenPLC_v3.git</a:t>
            </a:r>
          </a:p>
          <a:p>
            <a:r>
              <a:rPr lang="en-US" dirty="0"/>
              <a:t>Change directory into repository clone</a:t>
            </a:r>
          </a:p>
          <a:p>
            <a:pPr marL="457200" lvl="1" indent="0">
              <a:buNone/>
            </a:pPr>
            <a:r>
              <a:rPr lang="en-US" sz="2400" b="1" dirty="0">
                <a:solidFill>
                  <a:srgbClr val="0070C0"/>
                </a:solidFill>
              </a:rPr>
              <a:t>cd  OpenPLC_v3</a:t>
            </a:r>
          </a:p>
          <a:p>
            <a:r>
              <a:rPr lang="en-US" dirty="0"/>
              <a:t>Run install script</a:t>
            </a:r>
          </a:p>
          <a:p>
            <a:pPr marL="457200" lvl="1" indent="0">
              <a:buNone/>
            </a:pPr>
            <a:r>
              <a:rPr lang="en-US" b="1" dirty="0">
                <a:solidFill>
                  <a:srgbClr val="0070C0"/>
                </a:solidFill>
              </a:rPr>
              <a:t>./</a:t>
            </a:r>
            <a:r>
              <a:rPr lang="en-US" b="1" dirty="0" err="1">
                <a:solidFill>
                  <a:srgbClr val="0070C0"/>
                </a:solidFill>
              </a:rPr>
              <a:t>install.sh</a:t>
            </a:r>
            <a:r>
              <a:rPr lang="en-US" b="1" dirty="0">
                <a:solidFill>
                  <a:srgbClr val="0070C0"/>
                </a:solidFill>
              </a:rPr>
              <a:t>  </a:t>
            </a:r>
            <a:r>
              <a:rPr lang="en-US" b="1" dirty="0" err="1">
                <a:solidFill>
                  <a:srgbClr val="0070C0"/>
                </a:solidFill>
              </a:rPr>
              <a:t>rpi</a:t>
            </a:r>
            <a:endParaRPr lang="en-US" b="1" dirty="0">
              <a:solidFill>
                <a:srgbClr val="0070C0"/>
              </a:solidFill>
            </a:endParaRPr>
          </a:p>
          <a:p>
            <a:r>
              <a:rPr lang="en-US" dirty="0"/>
              <a:t>Test </a:t>
            </a:r>
            <a:r>
              <a:rPr lang="en-US" dirty="0" err="1"/>
              <a:t>OpenPLC</a:t>
            </a:r>
            <a:r>
              <a:rPr lang="en-US" dirty="0"/>
              <a:t> installation by browsing to the following URL</a:t>
            </a:r>
          </a:p>
          <a:p>
            <a:pPr marL="0" indent="0">
              <a:buNone/>
            </a:pPr>
            <a:r>
              <a:rPr lang="en-US" sz="2800" dirty="0"/>
              <a:t>	</a:t>
            </a:r>
            <a:r>
              <a:rPr lang="en-US" sz="2800" b="1" dirty="0">
                <a:solidFill>
                  <a:srgbClr val="0070C0"/>
                </a:solidFill>
              </a:rPr>
              <a:t>Pi_IP_Address_Goes_Here:8080 </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2289006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091" y="2589458"/>
            <a:ext cx="8229600" cy="1143000"/>
          </a:xfrm>
        </p:spPr>
        <p:txBody>
          <a:bodyPr>
            <a:normAutofit fontScale="90000"/>
          </a:bodyPr>
          <a:lstStyle/>
          <a:p>
            <a:r>
              <a:rPr lang="en-US" b="1" dirty="0">
                <a:solidFill>
                  <a:srgbClr val="0070C0"/>
                </a:solidFill>
              </a:rPr>
              <a:t>Sample </a:t>
            </a:r>
            <a:r>
              <a:rPr lang="en-US" b="1" dirty="0" err="1">
                <a:solidFill>
                  <a:srgbClr val="0070C0"/>
                </a:solidFill>
              </a:rPr>
              <a:t>OpenPLC</a:t>
            </a:r>
            <a:r>
              <a:rPr lang="en-US" b="1" dirty="0">
                <a:solidFill>
                  <a:srgbClr val="0070C0"/>
                </a:solidFill>
              </a:rPr>
              <a:t> – Raspberry Pi Project</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381400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290" y="272668"/>
            <a:ext cx="7854579" cy="982234"/>
          </a:xfrm>
        </p:spPr>
        <p:txBody>
          <a:bodyPr>
            <a:noAutofit/>
          </a:bodyPr>
          <a:lstStyle/>
          <a:p>
            <a:r>
              <a:rPr lang="en-US" sz="3200" b="1" dirty="0">
                <a:solidFill>
                  <a:srgbClr val="C00000"/>
                </a:solidFill>
              </a:rPr>
              <a:t>Circuit Schematic</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grpSp>
        <p:nvGrpSpPr>
          <p:cNvPr id="3" name="Group 2">
            <a:extLst>
              <a:ext uri="{FF2B5EF4-FFF2-40B4-BE49-F238E27FC236}">
                <a16:creationId xmlns:a16="http://schemas.microsoft.com/office/drawing/2014/main" id="{FFF1307C-934F-6243-9258-00AC1F6A4CA1}"/>
              </a:ext>
            </a:extLst>
          </p:cNvPr>
          <p:cNvGrpSpPr/>
          <p:nvPr/>
        </p:nvGrpSpPr>
        <p:grpSpPr>
          <a:xfrm>
            <a:off x="1078048" y="1455449"/>
            <a:ext cx="7017373" cy="2531097"/>
            <a:chOff x="1021779" y="1052681"/>
            <a:chExt cx="7017373" cy="2531097"/>
          </a:xfrm>
        </p:grpSpPr>
        <p:sp>
          <p:nvSpPr>
            <p:cNvPr id="127" name="TextBox 126">
              <a:extLst>
                <a:ext uri="{FF2B5EF4-FFF2-40B4-BE49-F238E27FC236}">
                  <a16:creationId xmlns:a16="http://schemas.microsoft.com/office/drawing/2014/main" id="{4101C2AA-08F9-4341-8A51-73A8C2AACAE7}"/>
                </a:ext>
              </a:extLst>
            </p:cNvPr>
            <p:cNvSpPr txBox="1"/>
            <p:nvPr/>
          </p:nvSpPr>
          <p:spPr>
            <a:xfrm>
              <a:off x="1037551" y="1052681"/>
              <a:ext cx="436338" cy="369332"/>
            </a:xfrm>
            <a:prstGeom prst="rect">
              <a:avLst/>
            </a:prstGeom>
            <a:noFill/>
          </p:spPr>
          <p:txBody>
            <a:bodyPr wrap="none" rtlCol="0">
              <a:spAutoFit/>
            </a:bodyPr>
            <a:lstStyle/>
            <a:p>
              <a:r>
                <a:rPr lang="en-US" b="1" dirty="0"/>
                <a:t>+V</a:t>
              </a:r>
            </a:p>
          </p:txBody>
        </p:sp>
        <p:sp>
          <p:nvSpPr>
            <p:cNvPr id="129" name="Rectangle 128">
              <a:extLst>
                <a:ext uri="{FF2B5EF4-FFF2-40B4-BE49-F238E27FC236}">
                  <a16:creationId xmlns:a16="http://schemas.microsoft.com/office/drawing/2014/main" id="{9CADF6E1-0685-E241-B35D-B9B63C8B6D1B}"/>
                </a:ext>
              </a:extLst>
            </p:cNvPr>
            <p:cNvSpPr/>
            <p:nvPr/>
          </p:nvSpPr>
          <p:spPr>
            <a:xfrm>
              <a:off x="4031679" y="1669427"/>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OpenPLC</a:t>
              </a:r>
              <a:r>
                <a:rPr lang="en-US" dirty="0">
                  <a:solidFill>
                    <a:schemeClr val="tx1"/>
                  </a:solidFill>
                </a:rPr>
                <a:t> Raspberry Pi</a:t>
              </a:r>
            </a:p>
          </p:txBody>
        </p:sp>
        <p:cxnSp>
          <p:nvCxnSpPr>
            <p:cNvPr id="130" name="Straight Connector 129">
              <a:extLst>
                <a:ext uri="{FF2B5EF4-FFF2-40B4-BE49-F238E27FC236}">
                  <a16:creationId xmlns:a16="http://schemas.microsoft.com/office/drawing/2014/main" id="{7720748F-11F4-4A44-B755-0E1D28CDD432}"/>
                </a:ext>
              </a:extLst>
            </p:cNvPr>
            <p:cNvCxnSpPr>
              <a:cxnSpLocks/>
            </p:cNvCxnSpPr>
            <p:nvPr/>
          </p:nvCxnSpPr>
          <p:spPr>
            <a:xfrm>
              <a:off x="1021779" y="1366522"/>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229AB41D-752C-F64B-9F55-28CCC4E9F205}"/>
                </a:ext>
              </a:extLst>
            </p:cNvPr>
            <p:cNvCxnSpPr>
              <a:cxnSpLocks/>
            </p:cNvCxnSpPr>
            <p:nvPr/>
          </p:nvCxnSpPr>
          <p:spPr>
            <a:xfrm flipV="1">
              <a:off x="2117701" y="1833557"/>
              <a:ext cx="1913978" cy="2098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763D5BE-CF6F-ED46-9DBE-605C954C154D}"/>
                </a:ext>
              </a:extLst>
            </p:cNvPr>
            <p:cNvCxnSpPr>
              <a:cxnSpLocks/>
            </p:cNvCxnSpPr>
            <p:nvPr/>
          </p:nvCxnSpPr>
          <p:spPr>
            <a:xfrm>
              <a:off x="2128718" y="2521487"/>
              <a:ext cx="53938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857B04C2-34F0-154D-8918-02619D200B78}"/>
                </a:ext>
              </a:extLst>
            </p:cNvPr>
            <p:cNvCxnSpPr>
              <a:cxnSpLocks/>
            </p:cNvCxnSpPr>
            <p:nvPr/>
          </p:nvCxnSpPr>
          <p:spPr>
            <a:xfrm>
              <a:off x="1713153" y="2633751"/>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46D65FB3-AFF7-6B41-8D0C-0A4A304E7AF8}"/>
                </a:ext>
              </a:extLst>
            </p:cNvPr>
            <p:cNvCxnSpPr>
              <a:cxnSpLocks/>
            </p:cNvCxnSpPr>
            <p:nvPr/>
          </p:nvCxnSpPr>
          <p:spPr>
            <a:xfrm>
              <a:off x="1702136" y="1692043"/>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D1BECDAC-4C70-A443-A7AF-051259ECE4B1}"/>
                </a:ext>
              </a:extLst>
            </p:cNvPr>
            <p:cNvCxnSpPr>
              <a:cxnSpLocks/>
            </p:cNvCxnSpPr>
            <p:nvPr/>
          </p:nvCxnSpPr>
          <p:spPr>
            <a:xfrm>
              <a:off x="1288478" y="183355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0A07452C-8682-D74C-9E09-335636BCBA9C}"/>
                </a:ext>
              </a:extLst>
            </p:cNvPr>
            <p:cNvCxnSpPr>
              <a:cxnSpLocks/>
            </p:cNvCxnSpPr>
            <p:nvPr/>
          </p:nvCxnSpPr>
          <p:spPr>
            <a:xfrm flipV="1">
              <a:off x="1288478" y="1362263"/>
              <a:ext cx="0" cy="137956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7" name="TextBox 136">
              <a:extLst>
                <a:ext uri="{FF2B5EF4-FFF2-40B4-BE49-F238E27FC236}">
                  <a16:creationId xmlns:a16="http://schemas.microsoft.com/office/drawing/2014/main" id="{6B6C6B9E-D968-B544-8902-42B632F2576F}"/>
                </a:ext>
              </a:extLst>
            </p:cNvPr>
            <p:cNvSpPr txBox="1"/>
            <p:nvPr/>
          </p:nvSpPr>
          <p:spPr>
            <a:xfrm>
              <a:off x="1702544" y="1161944"/>
              <a:ext cx="554960" cy="369332"/>
            </a:xfrm>
            <a:prstGeom prst="rect">
              <a:avLst/>
            </a:prstGeom>
            <a:noFill/>
          </p:spPr>
          <p:txBody>
            <a:bodyPr wrap="none" rtlCol="0">
              <a:spAutoFit/>
            </a:bodyPr>
            <a:lstStyle/>
            <a:p>
              <a:r>
                <a:rPr lang="en-US" b="1" dirty="0"/>
                <a:t>PB1</a:t>
              </a:r>
            </a:p>
          </p:txBody>
        </p:sp>
        <p:sp>
          <p:nvSpPr>
            <p:cNvPr id="138" name="TextBox 137">
              <a:extLst>
                <a:ext uri="{FF2B5EF4-FFF2-40B4-BE49-F238E27FC236}">
                  <a16:creationId xmlns:a16="http://schemas.microsoft.com/office/drawing/2014/main" id="{004CDC5E-7D2D-EA49-BC0C-3ACD8A9E7F42}"/>
                </a:ext>
              </a:extLst>
            </p:cNvPr>
            <p:cNvSpPr txBox="1"/>
            <p:nvPr/>
          </p:nvSpPr>
          <p:spPr>
            <a:xfrm>
              <a:off x="1668173" y="2831194"/>
              <a:ext cx="554960" cy="369332"/>
            </a:xfrm>
            <a:prstGeom prst="rect">
              <a:avLst/>
            </a:prstGeom>
            <a:noFill/>
          </p:spPr>
          <p:txBody>
            <a:bodyPr wrap="none" rtlCol="0">
              <a:spAutoFit/>
            </a:bodyPr>
            <a:lstStyle/>
            <a:p>
              <a:r>
                <a:rPr lang="en-US" b="1" dirty="0"/>
                <a:t>PB2</a:t>
              </a:r>
            </a:p>
          </p:txBody>
        </p:sp>
        <p:cxnSp>
          <p:nvCxnSpPr>
            <p:cNvPr id="139" name="Straight Connector 138">
              <a:extLst>
                <a:ext uri="{FF2B5EF4-FFF2-40B4-BE49-F238E27FC236}">
                  <a16:creationId xmlns:a16="http://schemas.microsoft.com/office/drawing/2014/main" id="{888A4F70-9C00-1D47-A6EB-D2ADD20B095A}"/>
                </a:ext>
              </a:extLst>
            </p:cNvPr>
            <p:cNvCxnSpPr>
              <a:stCxn id="137" idx="2"/>
              <a:endCxn id="137" idx="2"/>
            </p:cNvCxnSpPr>
            <p:nvPr/>
          </p:nvCxnSpPr>
          <p:spPr>
            <a:xfrm>
              <a:off x="1980024" y="1531276"/>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F2E8B35-B75E-0544-A542-DC17D287CD55}"/>
                </a:ext>
              </a:extLst>
            </p:cNvPr>
            <p:cNvCxnSpPr/>
            <p:nvPr/>
          </p:nvCxnSpPr>
          <p:spPr>
            <a:xfrm>
              <a:off x="1957950" y="149610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C29F1C67-736F-2147-9B7B-DE2276A6CDA5}"/>
                </a:ext>
              </a:extLst>
            </p:cNvPr>
            <p:cNvCxnSpPr/>
            <p:nvPr/>
          </p:nvCxnSpPr>
          <p:spPr>
            <a:xfrm>
              <a:off x="1957950" y="261524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FC72AFA-C8DD-094E-9B01-921DB927E4CE}"/>
                </a:ext>
              </a:extLst>
            </p:cNvPr>
            <p:cNvCxnSpPr>
              <a:cxnSpLocks/>
            </p:cNvCxnSpPr>
            <p:nvPr/>
          </p:nvCxnSpPr>
          <p:spPr>
            <a:xfrm flipV="1">
              <a:off x="3565006" y="2531069"/>
              <a:ext cx="0" cy="15664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FE8BD3B-7FD5-4743-9609-ADB865FF2489}"/>
                </a:ext>
              </a:extLst>
            </p:cNvPr>
            <p:cNvCxnSpPr>
              <a:cxnSpLocks/>
              <a:endCxn id="171" idx="2"/>
            </p:cNvCxnSpPr>
            <p:nvPr/>
          </p:nvCxnSpPr>
          <p:spPr>
            <a:xfrm flipH="1" flipV="1">
              <a:off x="3566338" y="3033983"/>
              <a:ext cx="1358" cy="21974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47" name="TextBox 146">
              <a:extLst>
                <a:ext uri="{FF2B5EF4-FFF2-40B4-BE49-F238E27FC236}">
                  <a16:creationId xmlns:a16="http://schemas.microsoft.com/office/drawing/2014/main" id="{BE48EEF0-1AB0-EC4F-9170-75640BCB0449}"/>
                </a:ext>
              </a:extLst>
            </p:cNvPr>
            <p:cNvSpPr txBox="1"/>
            <p:nvPr/>
          </p:nvSpPr>
          <p:spPr>
            <a:xfrm>
              <a:off x="3122461" y="2728492"/>
              <a:ext cx="431528" cy="369332"/>
            </a:xfrm>
            <a:prstGeom prst="rect">
              <a:avLst/>
            </a:prstGeom>
            <a:noFill/>
          </p:spPr>
          <p:txBody>
            <a:bodyPr wrap="none" rtlCol="0">
              <a:spAutoFit/>
            </a:bodyPr>
            <a:lstStyle/>
            <a:p>
              <a:r>
                <a:rPr lang="en-US" b="1" dirty="0"/>
                <a:t>R2</a:t>
              </a:r>
            </a:p>
          </p:txBody>
        </p:sp>
        <p:sp>
          <p:nvSpPr>
            <p:cNvPr id="148" name="TextBox 147">
              <a:extLst>
                <a:ext uri="{FF2B5EF4-FFF2-40B4-BE49-F238E27FC236}">
                  <a16:creationId xmlns:a16="http://schemas.microsoft.com/office/drawing/2014/main" id="{E8ED7A27-11CE-5341-9B5F-682BE5867BEC}"/>
                </a:ext>
              </a:extLst>
            </p:cNvPr>
            <p:cNvSpPr txBox="1"/>
            <p:nvPr/>
          </p:nvSpPr>
          <p:spPr>
            <a:xfrm>
              <a:off x="3229341" y="1508483"/>
              <a:ext cx="835485" cy="369332"/>
            </a:xfrm>
            <a:prstGeom prst="rect">
              <a:avLst/>
            </a:prstGeom>
            <a:noFill/>
          </p:spPr>
          <p:txBody>
            <a:bodyPr wrap="none" rtlCol="0">
              <a:spAutoFit/>
            </a:bodyPr>
            <a:lstStyle/>
            <a:p>
              <a:r>
                <a:rPr lang="en-US" b="1" dirty="0"/>
                <a:t>%IX0.2</a:t>
              </a:r>
            </a:p>
          </p:txBody>
        </p:sp>
        <p:sp>
          <p:nvSpPr>
            <p:cNvPr id="149" name="TextBox 148">
              <a:extLst>
                <a:ext uri="{FF2B5EF4-FFF2-40B4-BE49-F238E27FC236}">
                  <a16:creationId xmlns:a16="http://schemas.microsoft.com/office/drawing/2014/main" id="{1F0A4D24-33B5-8D48-8398-8FE0B9CD32D1}"/>
                </a:ext>
              </a:extLst>
            </p:cNvPr>
            <p:cNvSpPr txBox="1"/>
            <p:nvPr/>
          </p:nvSpPr>
          <p:spPr>
            <a:xfrm>
              <a:off x="5249851" y="1561086"/>
              <a:ext cx="933717" cy="369332"/>
            </a:xfrm>
            <a:prstGeom prst="rect">
              <a:avLst/>
            </a:prstGeom>
            <a:noFill/>
          </p:spPr>
          <p:txBody>
            <a:bodyPr wrap="none" rtlCol="0">
              <a:spAutoFit/>
            </a:bodyPr>
            <a:lstStyle/>
            <a:p>
              <a:r>
                <a:rPr lang="en-US" b="1" dirty="0"/>
                <a:t>%QX0.0</a:t>
              </a:r>
            </a:p>
          </p:txBody>
        </p:sp>
        <p:cxnSp>
          <p:nvCxnSpPr>
            <p:cNvPr id="150" name="Straight Connector 149">
              <a:extLst>
                <a:ext uri="{FF2B5EF4-FFF2-40B4-BE49-F238E27FC236}">
                  <a16:creationId xmlns:a16="http://schemas.microsoft.com/office/drawing/2014/main" id="{B9EDD62C-EB75-3E49-9153-26C156EB5F92}"/>
                </a:ext>
              </a:extLst>
            </p:cNvPr>
            <p:cNvCxnSpPr>
              <a:cxnSpLocks/>
              <a:endCxn id="123" idx="1"/>
            </p:cNvCxnSpPr>
            <p:nvPr/>
          </p:nvCxnSpPr>
          <p:spPr>
            <a:xfrm>
              <a:off x="5310228" y="1914387"/>
              <a:ext cx="874476" cy="920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C7130CFF-3B38-1148-B900-8DF23D23DAB4}"/>
                </a:ext>
              </a:extLst>
            </p:cNvPr>
            <p:cNvCxnSpPr>
              <a:cxnSpLocks/>
            </p:cNvCxnSpPr>
            <p:nvPr/>
          </p:nvCxnSpPr>
          <p:spPr>
            <a:xfrm>
              <a:off x="6437741" y="1935372"/>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F0F552CF-59CA-1546-89FC-AB3E267ED2CE}"/>
                </a:ext>
              </a:extLst>
            </p:cNvPr>
            <p:cNvSpPr txBox="1"/>
            <p:nvPr/>
          </p:nvSpPr>
          <p:spPr>
            <a:xfrm>
              <a:off x="6074988" y="2001726"/>
              <a:ext cx="431528" cy="369332"/>
            </a:xfrm>
            <a:prstGeom prst="rect">
              <a:avLst/>
            </a:prstGeom>
            <a:noFill/>
          </p:spPr>
          <p:txBody>
            <a:bodyPr wrap="none" rtlCol="0">
              <a:spAutoFit/>
            </a:bodyPr>
            <a:lstStyle/>
            <a:p>
              <a:r>
                <a:rPr lang="en-US" b="1" dirty="0"/>
                <a:t>R3</a:t>
              </a:r>
            </a:p>
          </p:txBody>
        </p:sp>
        <p:cxnSp>
          <p:nvCxnSpPr>
            <p:cNvPr id="156" name="Straight Connector 155">
              <a:extLst>
                <a:ext uri="{FF2B5EF4-FFF2-40B4-BE49-F238E27FC236}">
                  <a16:creationId xmlns:a16="http://schemas.microsoft.com/office/drawing/2014/main" id="{8D3312D7-C2DB-3A4C-91D4-62B83396F329}"/>
                </a:ext>
              </a:extLst>
            </p:cNvPr>
            <p:cNvCxnSpPr>
              <a:cxnSpLocks/>
            </p:cNvCxnSpPr>
            <p:nvPr/>
          </p:nvCxnSpPr>
          <p:spPr>
            <a:xfrm flipV="1">
              <a:off x="7152944" y="1942676"/>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8772DA41-8A28-AA44-858F-9D6E5AB167DF}"/>
                </a:ext>
              </a:extLst>
            </p:cNvPr>
            <p:cNvCxnSpPr>
              <a:cxnSpLocks/>
            </p:cNvCxnSpPr>
            <p:nvPr/>
          </p:nvCxnSpPr>
          <p:spPr>
            <a:xfrm flipV="1">
              <a:off x="7152944" y="2639362"/>
              <a:ext cx="0" cy="7451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6FE59B8A-37F0-0F43-AA01-2976912A3409}"/>
                </a:ext>
              </a:extLst>
            </p:cNvPr>
            <p:cNvCxnSpPr>
              <a:cxnSpLocks/>
            </p:cNvCxnSpPr>
            <p:nvPr/>
          </p:nvCxnSpPr>
          <p:spPr>
            <a:xfrm flipV="1">
              <a:off x="2825271" y="3231696"/>
              <a:ext cx="4327673" cy="4825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6011FB48-BF1E-6F40-863F-7B7B3E426730}"/>
                </a:ext>
              </a:extLst>
            </p:cNvPr>
            <p:cNvCxnSpPr>
              <a:cxnSpLocks/>
            </p:cNvCxnSpPr>
            <p:nvPr/>
          </p:nvCxnSpPr>
          <p:spPr>
            <a:xfrm>
              <a:off x="7009410" y="2298188"/>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23A0C62-B5F5-2141-9910-E4F1D8A1B589}"/>
                </a:ext>
              </a:extLst>
            </p:cNvPr>
            <p:cNvCxnSpPr>
              <a:cxnSpLocks/>
            </p:cNvCxnSpPr>
            <p:nvPr/>
          </p:nvCxnSpPr>
          <p:spPr>
            <a:xfrm>
              <a:off x="7009410" y="2631481"/>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D8E1B657-33DE-A342-AC6C-FFF98A1D82A4}"/>
                </a:ext>
              </a:extLst>
            </p:cNvPr>
            <p:cNvCxnSpPr/>
            <p:nvPr/>
          </p:nvCxnSpPr>
          <p:spPr>
            <a:xfrm>
              <a:off x="7009410" y="2298188"/>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8D1BC49C-DA12-B645-A6C4-153ACEFD441E}"/>
                </a:ext>
              </a:extLst>
            </p:cNvPr>
            <p:cNvCxnSpPr/>
            <p:nvPr/>
          </p:nvCxnSpPr>
          <p:spPr>
            <a:xfrm flipH="1">
              <a:off x="7152944" y="2279027"/>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B0FD9C8-2AEE-0347-B7E8-DEEBF958A37C}"/>
                </a:ext>
              </a:extLst>
            </p:cNvPr>
            <p:cNvCxnSpPr>
              <a:cxnSpLocks/>
            </p:cNvCxnSpPr>
            <p:nvPr/>
          </p:nvCxnSpPr>
          <p:spPr>
            <a:xfrm>
              <a:off x="6891744" y="3384536"/>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883EA3E7-14AB-6D4A-9D77-5CEAB540E207}"/>
                </a:ext>
              </a:extLst>
            </p:cNvPr>
            <p:cNvCxnSpPr>
              <a:cxnSpLocks/>
            </p:cNvCxnSpPr>
            <p:nvPr/>
          </p:nvCxnSpPr>
          <p:spPr>
            <a:xfrm>
              <a:off x="7009410" y="3491120"/>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6F0C344-4C54-4E44-873B-2E44B451C8AF}"/>
                </a:ext>
              </a:extLst>
            </p:cNvPr>
            <p:cNvCxnSpPr>
              <a:cxnSpLocks/>
            </p:cNvCxnSpPr>
            <p:nvPr/>
          </p:nvCxnSpPr>
          <p:spPr>
            <a:xfrm>
              <a:off x="7090250" y="3583778"/>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EC43FFA8-2FBB-B54A-9E20-7CB2EBF24061}"/>
                </a:ext>
              </a:extLst>
            </p:cNvPr>
            <p:cNvSpPr txBox="1"/>
            <p:nvPr/>
          </p:nvSpPr>
          <p:spPr>
            <a:xfrm>
              <a:off x="7381600" y="2235548"/>
              <a:ext cx="657552" cy="369332"/>
            </a:xfrm>
            <a:prstGeom prst="rect">
              <a:avLst/>
            </a:prstGeom>
            <a:noFill/>
          </p:spPr>
          <p:txBody>
            <a:bodyPr wrap="none" rtlCol="0">
              <a:spAutoFit/>
            </a:bodyPr>
            <a:lstStyle/>
            <a:p>
              <a:r>
                <a:rPr lang="en-US" b="1" dirty="0"/>
                <a:t>LED1</a:t>
              </a:r>
            </a:p>
          </p:txBody>
        </p:sp>
        <p:cxnSp>
          <p:nvCxnSpPr>
            <p:cNvPr id="167" name="Straight Connector 166">
              <a:extLst>
                <a:ext uri="{FF2B5EF4-FFF2-40B4-BE49-F238E27FC236}">
                  <a16:creationId xmlns:a16="http://schemas.microsoft.com/office/drawing/2014/main" id="{46F37F2F-A7B6-5E41-B831-795F47D2A953}"/>
                </a:ext>
              </a:extLst>
            </p:cNvPr>
            <p:cNvCxnSpPr>
              <a:cxnSpLocks/>
            </p:cNvCxnSpPr>
            <p:nvPr/>
          </p:nvCxnSpPr>
          <p:spPr>
            <a:xfrm>
              <a:off x="1282659" y="250815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DA6FE5-8CD4-8B4A-8817-26D19EA00D14}"/>
                </a:ext>
              </a:extLst>
            </p:cNvPr>
            <p:cNvCxnSpPr>
              <a:cxnSpLocks/>
            </p:cNvCxnSpPr>
            <p:nvPr/>
          </p:nvCxnSpPr>
          <p:spPr>
            <a:xfrm flipV="1">
              <a:off x="2825272" y="1826252"/>
              <a:ext cx="0" cy="145370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1" name="Rectangle 170">
              <a:extLst>
                <a:ext uri="{FF2B5EF4-FFF2-40B4-BE49-F238E27FC236}">
                  <a16:creationId xmlns:a16="http://schemas.microsoft.com/office/drawing/2014/main" id="{38C6C01A-E909-264F-BF1B-1680BF236C79}"/>
                </a:ext>
              </a:extLst>
            </p:cNvPr>
            <p:cNvSpPr/>
            <p:nvPr/>
          </p:nvSpPr>
          <p:spPr>
            <a:xfrm>
              <a:off x="3500041" y="2671938"/>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70F48707-3E99-2D4E-A009-156D0DB9CA43}"/>
                </a:ext>
              </a:extLst>
            </p:cNvPr>
            <p:cNvSpPr/>
            <p:nvPr/>
          </p:nvSpPr>
          <p:spPr>
            <a:xfrm>
              <a:off x="2758975" y="2009013"/>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1136E96D-9114-0146-84B4-5CE80183F228}"/>
                </a:ext>
              </a:extLst>
            </p:cNvPr>
            <p:cNvSpPr txBox="1"/>
            <p:nvPr/>
          </p:nvSpPr>
          <p:spPr>
            <a:xfrm>
              <a:off x="3227403" y="2177254"/>
              <a:ext cx="835485" cy="369332"/>
            </a:xfrm>
            <a:prstGeom prst="rect">
              <a:avLst/>
            </a:prstGeom>
            <a:noFill/>
          </p:spPr>
          <p:txBody>
            <a:bodyPr wrap="none" rtlCol="0">
              <a:spAutoFit/>
            </a:bodyPr>
            <a:lstStyle/>
            <a:p>
              <a:r>
                <a:rPr lang="en-US" b="1" dirty="0"/>
                <a:t>%IX0.3</a:t>
              </a:r>
            </a:p>
          </p:txBody>
        </p:sp>
        <p:cxnSp>
          <p:nvCxnSpPr>
            <p:cNvPr id="179" name="Straight Connector 178">
              <a:extLst>
                <a:ext uri="{FF2B5EF4-FFF2-40B4-BE49-F238E27FC236}">
                  <a16:creationId xmlns:a16="http://schemas.microsoft.com/office/drawing/2014/main" id="{B689A8BE-8020-1A48-9ED7-6C366A954B32}"/>
                </a:ext>
              </a:extLst>
            </p:cNvPr>
            <p:cNvCxnSpPr>
              <a:cxnSpLocks/>
            </p:cNvCxnSpPr>
            <p:nvPr/>
          </p:nvCxnSpPr>
          <p:spPr>
            <a:xfrm flipV="1">
              <a:off x="2953800" y="2497974"/>
              <a:ext cx="1075147" cy="1018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63AF5849-4948-FA4D-9D0C-24B72EFE3C43}"/>
                </a:ext>
              </a:extLst>
            </p:cNvPr>
            <p:cNvSpPr txBox="1"/>
            <p:nvPr/>
          </p:nvSpPr>
          <p:spPr>
            <a:xfrm>
              <a:off x="2343689" y="1992588"/>
              <a:ext cx="431528" cy="369332"/>
            </a:xfrm>
            <a:prstGeom prst="rect">
              <a:avLst/>
            </a:prstGeom>
            <a:noFill/>
          </p:spPr>
          <p:txBody>
            <a:bodyPr wrap="none" rtlCol="0">
              <a:spAutoFit/>
            </a:bodyPr>
            <a:lstStyle/>
            <a:p>
              <a:r>
                <a:rPr lang="en-US" b="1" dirty="0"/>
                <a:t>R1</a:t>
              </a:r>
            </a:p>
          </p:txBody>
        </p:sp>
        <p:sp>
          <p:nvSpPr>
            <p:cNvPr id="188" name="Block Arc 187">
              <a:extLst>
                <a:ext uri="{FF2B5EF4-FFF2-40B4-BE49-F238E27FC236}">
                  <a16:creationId xmlns:a16="http://schemas.microsoft.com/office/drawing/2014/main" id="{36C309C9-5A75-D74B-B91F-7086EB5C989A}"/>
                </a:ext>
              </a:extLst>
            </p:cNvPr>
            <p:cNvSpPr/>
            <p:nvPr/>
          </p:nvSpPr>
          <p:spPr>
            <a:xfrm>
              <a:off x="2679123" y="2520052"/>
              <a:ext cx="296711" cy="210755"/>
            </a:xfrm>
            <a:prstGeom prst="blockArc">
              <a:avLst/>
            </a:prstGeom>
            <a:solidFill>
              <a:schemeClr val="accent1"/>
            </a:solidFill>
            <a:ln w="12700">
              <a:solidFill>
                <a:schemeClr val="accent1"/>
              </a:solidFill>
            </a:ln>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3" name="Rectangle 122">
              <a:extLst>
                <a:ext uri="{FF2B5EF4-FFF2-40B4-BE49-F238E27FC236}">
                  <a16:creationId xmlns:a16="http://schemas.microsoft.com/office/drawing/2014/main" id="{6DCD0DAA-EF8B-6947-9146-8E84D5B1EC29}"/>
                </a:ext>
              </a:extLst>
            </p:cNvPr>
            <p:cNvSpPr/>
            <p:nvPr/>
          </p:nvSpPr>
          <p:spPr>
            <a:xfrm>
              <a:off x="6184704" y="1742570"/>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0" name="TextBox 59">
            <a:extLst>
              <a:ext uri="{FF2B5EF4-FFF2-40B4-BE49-F238E27FC236}">
                <a16:creationId xmlns:a16="http://schemas.microsoft.com/office/drawing/2014/main" id="{4DFCED68-4997-3A4B-819C-FC58A01DB790}"/>
              </a:ext>
            </a:extLst>
          </p:cNvPr>
          <p:cNvSpPr txBox="1"/>
          <p:nvPr/>
        </p:nvSpPr>
        <p:spPr>
          <a:xfrm>
            <a:off x="2008755" y="4664146"/>
            <a:ext cx="4393062" cy="1200329"/>
          </a:xfrm>
          <a:prstGeom prst="rect">
            <a:avLst/>
          </a:prstGeom>
          <a:noFill/>
        </p:spPr>
        <p:txBody>
          <a:bodyPr wrap="none" rtlCol="0">
            <a:spAutoFit/>
          </a:bodyPr>
          <a:lstStyle/>
          <a:p>
            <a:pPr marL="285750" indent="-285750">
              <a:buFont typeface="Arial" panose="020B0604020202020204" pitchFamily="34" charset="0"/>
              <a:buChar char="•"/>
            </a:pPr>
            <a:r>
              <a:rPr lang="en-US" dirty="0"/>
              <a:t>+V is 3.3Volts for the Raspberry Pi</a:t>
            </a:r>
          </a:p>
          <a:p>
            <a:pPr marL="285750" indent="-285750">
              <a:buFont typeface="Arial" panose="020B0604020202020204" pitchFamily="34" charset="0"/>
              <a:buChar char="•"/>
            </a:pPr>
            <a:r>
              <a:rPr lang="en-US" dirty="0"/>
              <a:t>PB1 and PB2 are momentary pushbuttons</a:t>
            </a:r>
          </a:p>
          <a:p>
            <a:pPr marL="285750" indent="-285750">
              <a:buFont typeface="Arial" panose="020B0604020202020204" pitchFamily="34" charset="0"/>
              <a:buChar char="•"/>
            </a:pPr>
            <a:r>
              <a:rPr lang="en-US" dirty="0"/>
              <a:t>R1 = R2 = R3 = 1 k Ohm resistor</a:t>
            </a:r>
          </a:p>
          <a:p>
            <a:pPr marL="285750" indent="-285750">
              <a:buFont typeface="Arial" panose="020B0604020202020204" pitchFamily="34" charset="0"/>
              <a:buChar char="•"/>
            </a:pPr>
            <a:r>
              <a:rPr lang="en-US" dirty="0"/>
              <a:t>LED1 is a light emitting diode (LED)</a:t>
            </a:r>
          </a:p>
        </p:txBody>
      </p:sp>
      <p:sp>
        <p:nvSpPr>
          <p:cNvPr id="15" name="TextBox 14">
            <a:extLst>
              <a:ext uri="{FF2B5EF4-FFF2-40B4-BE49-F238E27FC236}">
                <a16:creationId xmlns:a16="http://schemas.microsoft.com/office/drawing/2014/main" id="{6A4FB0E8-D167-9D4C-AE9B-1257A4B85004}"/>
              </a:ext>
            </a:extLst>
          </p:cNvPr>
          <p:cNvSpPr txBox="1"/>
          <p:nvPr/>
        </p:nvSpPr>
        <p:spPr>
          <a:xfrm>
            <a:off x="7437869" y="3734128"/>
            <a:ext cx="904799" cy="369332"/>
          </a:xfrm>
          <a:prstGeom prst="rect">
            <a:avLst/>
          </a:prstGeom>
          <a:noFill/>
        </p:spPr>
        <p:txBody>
          <a:bodyPr wrap="none" rtlCol="0">
            <a:spAutoFit/>
          </a:bodyPr>
          <a:lstStyle/>
          <a:p>
            <a:r>
              <a:rPr lang="en-US" b="1" dirty="0"/>
              <a:t>Ground</a:t>
            </a:r>
          </a:p>
        </p:txBody>
      </p:sp>
    </p:spTree>
    <p:extLst>
      <p:ext uri="{BB962C8B-B14F-4D97-AF65-F5344CB8AC3E}">
        <p14:creationId xmlns:p14="http://schemas.microsoft.com/office/powerpoint/2010/main" val="3090407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258079"/>
            <a:ext cx="7703277" cy="434612"/>
          </a:xfrm>
        </p:spPr>
        <p:txBody>
          <a:bodyPr>
            <a:noAutofit/>
          </a:bodyPr>
          <a:lstStyle/>
          <a:p>
            <a:r>
              <a:rPr lang="en-US" sz="3200" b="1" dirty="0">
                <a:solidFill>
                  <a:srgbClr val="C00000"/>
                </a:solidFill>
              </a:rPr>
              <a:t>Ladder Logic and Generated Structured Text</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7" name="Picture 6">
            <a:extLst>
              <a:ext uri="{FF2B5EF4-FFF2-40B4-BE49-F238E27FC236}">
                <a16:creationId xmlns:a16="http://schemas.microsoft.com/office/drawing/2014/main" id="{F9F4F01F-D7EE-174D-A1DB-ECB9FA25B08E}"/>
              </a:ext>
            </a:extLst>
          </p:cNvPr>
          <p:cNvPicPr>
            <a:picLocks noChangeAspect="1"/>
          </p:cNvPicPr>
          <p:nvPr/>
        </p:nvPicPr>
        <p:blipFill rotWithShape="1">
          <a:blip r:embed="rId3"/>
          <a:srcRect b="11825"/>
          <a:stretch/>
        </p:blipFill>
        <p:spPr>
          <a:xfrm>
            <a:off x="801741" y="861283"/>
            <a:ext cx="7670781" cy="5072796"/>
          </a:xfrm>
          <a:prstGeom prst="rect">
            <a:avLst/>
          </a:prstGeom>
        </p:spPr>
      </p:pic>
    </p:spTree>
    <p:extLst>
      <p:ext uri="{BB962C8B-B14F-4D97-AF65-F5344CB8AC3E}">
        <p14:creationId xmlns:p14="http://schemas.microsoft.com/office/powerpoint/2010/main" val="1178343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127447"/>
            <a:ext cx="7703277" cy="434612"/>
          </a:xfrm>
        </p:spPr>
        <p:txBody>
          <a:bodyPr>
            <a:noAutofit/>
          </a:bodyPr>
          <a:lstStyle/>
          <a:p>
            <a:r>
              <a:rPr lang="en-US" sz="3200" b="1" dirty="0">
                <a:solidFill>
                  <a:srgbClr val="C00000"/>
                </a:solidFill>
              </a:rPr>
              <a:t>Layout of Physical Circuit on Breadboard</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5" name="Picture 4">
            <a:extLst>
              <a:ext uri="{FF2B5EF4-FFF2-40B4-BE49-F238E27FC236}">
                <a16:creationId xmlns:a16="http://schemas.microsoft.com/office/drawing/2014/main" id="{06513D0D-299C-6A4F-9BAC-A0A917670D1F}"/>
              </a:ext>
            </a:extLst>
          </p:cNvPr>
          <p:cNvPicPr>
            <a:picLocks noChangeAspect="1"/>
          </p:cNvPicPr>
          <p:nvPr/>
        </p:nvPicPr>
        <p:blipFill rotWithShape="1">
          <a:blip r:embed="rId3"/>
          <a:srcRect l="10101" r="9762"/>
          <a:stretch/>
        </p:blipFill>
        <p:spPr>
          <a:xfrm rot="5400000">
            <a:off x="1405972" y="670851"/>
            <a:ext cx="6097766" cy="5706835"/>
          </a:xfrm>
          <a:prstGeom prst="rect">
            <a:avLst/>
          </a:prstGeom>
          <a:scene3d>
            <a:camera prst="orthographicFront">
              <a:rot lat="0" lon="0" rev="5400000"/>
            </a:camera>
            <a:lightRig rig="threePt" dir="t"/>
          </a:scene3d>
        </p:spPr>
      </p:pic>
    </p:spTree>
    <p:extLst>
      <p:ext uri="{BB962C8B-B14F-4D97-AF65-F5344CB8AC3E}">
        <p14:creationId xmlns:p14="http://schemas.microsoft.com/office/powerpoint/2010/main" val="289488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a:bodyPr>
          <a:lstStyle/>
          <a:p>
            <a:r>
              <a:rPr lang="en-US" b="1" dirty="0">
                <a:solidFill>
                  <a:srgbClr val="0070C0"/>
                </a:solidFill>
              </a:rPr>
              <a:t>Introduction to Raspberry Pi</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4104673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258079"/>
            <a:ext cx="7703277" cy="434612"/>
          </a:xfrm>
        </p:spPr>
        <p:txBody>
          <a:bodyPr>
            <a:noAutofit/>
          </a:bodyPr>
          <a:lstStyle/>
          <a:p>
            <a:r>
              <a:rPr lang="en-US" sz="3200" b="1" dirty="0">
                <a:solidFill>
                  <a:srgbClr val="C00000"/>
                </a:solidFill>
              </a:rPr>
              <a:t>Ladder Logic and Generated Structured Text</a:t>
            </a:r>
          </a:p>
        </p:txBody>
      </p:sp>
      <p:pic>
        <p:nvPicPr>
          <p:cNvPr id="4" name="Picture 3" descr="new-uah-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3" name="IMG_2066--this-one.m4v">
            <a:hlinkClick r:id="" action="ppaction://media"/>
            <a:extLst>
              <a:ext uri="{FF2B5EF4-FFF2-40B4-BE49-F238E27FC236}">
                <a16:creationId xmlns:a16="http://schemas.microsoft.com/office/drawing/2014/main" id="{1589E8F7-2A30-E845-99AA-58DC0AE1B5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1979" y="814192"/>
            <a:ext cx="3308046" cy="5880970"/>
          </a:xfrm>
          <a:prstGeom prst="rect">
            <a:avLst/>
          </a:prstGeom>
        </p:spPr>
      </p:pic>
      <p:sp>
        <p:nvSpPr>
          <p:cNvPr id="6" name="TextBox 5">
            <a:extLst>
              <a:ext uri="{FF2B5EF4-FFF2-40B4-BE49-F238E27FC236}">
                <a16:creationId xmlns:a16="http://schemas.microsoft.com/office/drawing/2014/main" id="{6B1C7920-3597-CC4F-BD65-5EF7BA9C0C5C}"/>
              </a:ext>
            </a:extLst>
          </p:cNvPr>
          <p:cNvSpPr txBox="1"/>
          <p:nvPr/>
        </p:nvSpPr>
        <p:spPr>
          <a:xfrm>
            <a:off x="4834261" y="5757875"/>
            <a:ext cx="4031809" cy="307777"/>
          </a:xfrm>
          <a:prstGeom prst="rect">
            <a:avLst/>
          </a:prstGeom>
          <a:noFill/>
        </p:spPr>
        <p:txBody>
          <a:bodyPr wrap="none" rtlCol="0">
            <a:spAutoFit/>
          </a:bodyPr>
          <a:lstStyle/>
          <a:p>
            <a:r>
              <a:rPr lang="en-US" sz="1400" dirty="0"/>
              <a:t>https://</a:t>
            </a:r>
            <a:r>
              <a:rPr lang="en-US" sz="1400" dirty="0" err="1"/>
              <a:t>www.openplcproject.com</a:t>
            </a:r>
            <a:r>
              <a:rPr lang="en-US" sz="1400" dirty="0"/>
              <a:t>/getting-started-</a:t>
            </a:r>
            <a:r>
              <a:rPr lang="en-US" sz="1400" dirty="0" err="1"/>
              <a:t>rpi</a:t>
            </a:r>
            <a:endParaRPr lang="en-US" sz="1400" dirty="0"/>
          </a:p>
        </p:txBody>
      </p:sp>
      <p:pic>
        <p:nvPicPr>
          <p:cNvPr id="8" name="Picture 7">
            <a:extLst>
              <a:ext uri="{FF2B5EF4-FFF2-40B4-BE49-F238E27FC236}">
                <a16:creationId xmlns:a16="http://schemas.microsoft.com/office/drawing/2014/main" id="{F9CDE42A-662C-C440-AF75-CF3D99425744}"/>
              </a:ext>
            </a:extLst>
          </p:cNvPr>
          <p:cNvPicPr>
            <a:picLocks noChangeAspect="1"/>
          </p:cNvPicPr>
          <p:nvPr/>
        </p:nvPicPr>
        <p:blipFill>
          <a:blip r:embed="rId6"/>
          <a:stretch>
            <a:fillRect/>
          </a:stretch>
        </p:blipFill>
        <p:spPr>
          <a:xfrm>
            <a:off x="5344678" y="814192"/>
            <a:ext cx="2931765" cy="5001699"/>
          </a:xfrm>
          <a:prstGeom prst="rect">
            <a:avLst/>
          </a:prstGeom>
        </p:spPr>
      </p:pic>
      <p:sp>
        <p:nvSpPr>
          <p:cNvPr id="5" name="TextBox 4">
            <a:extLst>
              <a:ext uri="{FF2B5EF4-FFF2-40B4-BE49-F238E27FC236}">
                <a16:creationId xmlns:a16="http://schemas.microsoft.com/office/drawing/2014/main" id="{A4BEACE1-B8F1-8841-B83D-AF34AFD2DCF9}"/>
              </a:ext>
            </a:extLst>
          </p:cNvPr>
          <p:cNvSpPr txBox="1"/>
          <p:nvPr/>
        </p:nvSpPr>
        <p:spPr>
          <a:xfrm>
            <a:off x="102645" y="1111169"/>
            <a:ext cx="835485" cy="369332"/>
          </a:xfrm>
          <a:prstGeom prst="rect">
            <a:avLst/>
          </a:prstGeom>
          <a:noFill/>
        </p:spPr>
        <p:txBody>
          <a:bodyPr wrap="none" rtlCol="0">
            <a:spAutoFit/>
          </a:bodyPr>
          <a:lstStyle/>
          <a:p>
            <a:r>
              <a:rPr lang="en-US" b="1" dirty="0">
                <a:solidFill>
                  <a:srgbClr val="0070C0"/>
                </a:solidFill>
              </a:rPr>
              <a:t>%IX0.2</a:t>
            </a:r>
          </a:p>
        </p:txBody>
      </p:sp>
      <p:sp>
        <p:nvSpPr>
          <p:cNvPr id="9" name="TextBox 8">
            <a:extLst>
              <a:ext uri="{FF2B5EF4-FFF2-40B4-BE49-F238E27FC236}">
                <a16:creationId xmlns:a16="http://schemas.microsoft.com/office/drawing/2014/main" id="{542D348D-4316-654E-87C8-24B6D07D29AB}"/>
              </a:ext>
            </a:extLst>
          </p:cNvPr>
          <p:cNvSpPr txBox="1"/>
          <p:nvPr/>
        </p:nvSpPr>
        <p:spPr>
          <a:xfrm>
            <a:off x="102644" y="1807576"/>
            <a:ext cx="835485" cy="369332"/>
          </a:xfrm>
          <a:prstGeom prst="rect">
            <a:avLst/>
          </a:prstGeom>
          <a:noFill/>
        </p:spPr>
        <p:txBody>
          <a:bodyPr wrap="none" rtlCol="0">
            <a:spAutoFit/>
          </a:bodyPr>
          <a:lstStyle/>
          <a:p>
            <a:r>
              <a:rPr lang="en-US" b="1" dirty="0">
                <a:solidFill>
                  <a:srgbClr val="00B050"/>
                </a:solidFill>
              </a:rPr>
              <a:t>%IX0.3</a:t>
            </a:r>
          </a:p>
        </p:txBody>
      </p:sp>
      <p:sp>
        <p:nvSpPr>
          <p:cNvPr id="10" name="TextBox 9">
            <a:extLst>
              <a:ext uri="{FF2B5EF4-FFF2-40B4-BE49-F238E27FC236}">
                <a16:creationId xmlns:a16="http://schemas.microsoft.com/office/drawing/2014/main" id="{A39FCF57-2056-D941-849E-50CB2940D8F6}"/>
              </a:ext>
            </a:extLst>
          </p:cNvPr>
          <p:cNvSpPr txBox="1"/>
          <p:nvPr/>
        </p:nvSpPr>
        <p:spPr>
          <a:xfrm>
            <a:off x="4340025" y="1496771"/>
            <a:ext cx="918585" cy="369332"/>
          </a:xfrm>
          <a:prstGeom prst="rect">
            <a:avLst/>
          </a:prstGeom>
          <a:noFill/>
        </p:spPr>
        <p:txBody>
          <a:bodyPr wrap="none" rtlCol="0">
            <a:spAutoFit/>
          </a:bodyPr>
          <a:lstStyle/>
          <a:p>
            <a:r>
              <a:rPr lang="en-US" dirty="0"/>
              <a:t>%QX0.0</a:t>
            </a:r>
          </a:p>
        </p:txBody>
      </p:sp>
    </p:spTree>
    <p:extLst>
      <p:ext uri="{BB962C8B-B14F-4D97-AF65-F5344CB8AC3E}">
        <p14:creationId xmlns:p14="http://schemas.microsoft.com/office/powerpoint/2010/main" val="218993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64" y="321379"/>
            <a:ext cx="8354859" cy="805963"/>
          </a:xfrm>
        </p:spPr>
        <p:txBody>
          <a:bodyPr>
            <a:noAutofit/>
          </a:bodyPr>
          <a:lstStyle/>
          <a:p>
            <a:r>
              <a:rPr lang="en-US" sz="3200" b="1" dirty="0">
                <a:solidFill>
                  <a:srgbClr val="C00000"/>
                </a:solidFill>
              </a:rPr>
              <a:t>Circuit Components – Prototyping Breadboards</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3" name="TextBox 2">
            <a:extLst>
              <a:ext uri="{FF2B5EF4-FFF2-40B4-BE49-F238E27FC236}">
                <a16:creationId xmlns:a16="http://schemas.microsoft.com/office/drawing/2014/main" id="{58C7D846-A746-E248-BDBB-678F94DC9CDB}"/>
              </a:ext>
            </a:extLst>
          </p:cNvPr>
          <p:cNvSpPr txBox="1"/>
          <p:nvPr/>
        </p:nvSpPr>
        <p:spPr>
          <a:xfrm>
            <a:off x="175871" y="6416308"/>
            <a:ext cx="4477508" cy="338554"/>
          </a:xfrm>
          <a:prstGeom prst="rect">
            <a:avLst/>
          </a:prstGeom>
          <a:noFill/>
        </p:spPr>
        <p:txBody>
          <a:bodyPr wrap="none" rtlCol="0">
            <a:spAutoFit/>
          </a:bodyPr>
          <a:lstStyle/>
          <a:p>
            <a:r>
              <a:rPr lang="en-US" sz="1600" dirty="0"/>
              <a:t>http://</a:t>
            </a:r>
            <a:r>
              <a:rPr lang="en-US" sz="1600" dirty="0" err="1"/>
              <a:t>wiring.org.co</a:t>
            </a:r>
            <a:r>
              <a:rPr lang="en-US" sz="1600" dirty="0"/>
              <a:t>/learning/tutorials/breadboard/</a:t>
            </a:r>
          </a:p>
        </p:txBody>
      </p:sp>
      <p:pic>
        <p:nvPicPr>
          <p:cNvPr id="6148" name="Picture 4" descr="http://wiring.org.co/learning/tutorials/breadboard/imgs/breadboard-02.jpg">
            <a:extLst>
              <a:ext uri="{FF2B5EF4-FFF2-40B4-BE49-F238E27FC236}">
                <a16:creationId xmlns:a16="http://schemas.microsoft.com/office/drawing/2014/main" id="{CD48B199-D69C-FF42-92B3-10911918A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71" y="1596752"/>
            <a:ext cx="8775964" cy="3134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254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Cyber-Physical Systems: Circuit Hints</a:t>
            </a:r>
          </a:p>
        </p:txBody>
      </p:sp>
      <p:sp>
        <p:nvSpPr>
          <p:cNvPr id="3" name="Content Placeholder 2"/>
          <p:cNvSpPr>
            <a:spLocks noGrp="1"/>
          </p:cNvSpPr>
          <p:nvPr>
            <p:ph idx="1"/>
          </p:nvPr>
        </p:nvSpPr>
        <p:spPr>
          <a:xfrm>
            <a:off x="308113" y="1417638"/>
            <a:ext cx="8527774" cy="4853609"/>
          </a:xfrm>
        </p:spPr>
        <p:txBody>
          <a:bodyPr>
            <a:normAutofit fontScale="77500" lnSpcReduction="20000"/>
          </a:bodyPr>
          <a:lstStyle/>
          <a:p>
            <a:r>
              <a:rPr lang="en-US" dirty="0"/>
              <a:t>Breadboard your circuit before powering up the Raspberry Pi</a:t>
            </a:r>
          </a:p>
          <a:p>
            <a:pPr lvl="1"/>
            <a:r>
              <a:rPr lang="en-US" dirty="0"/>
              <a:t>Check it carefully before applying power</a:t>
            </a:r>
          </a:p>
          <a:p>
            <a:pPr lvl="1"/>
            <a:r>
              <a:rPr lang="en-US" dirty="0"/>
              <a:t>Double check against the pinout diagrams</a:t>
            </a:r>
          </a:p>
          <a:p>
            <a:r>
              <a:rPr lang="en-US" dirty="0"/>
              <a:t>Be mindful of component voltage levels </a:t>
            </a:r>
          </a:p>
          <a:p>
            <a:pPr lvl="1"/>
            <a:r>
              <a:rPr lang="en-US" dirty="0"/>
              <a:t>Some may be 5V, others 3.3V</a:t>
            </a:r>
          </a:p>
          <a:p>
            <a:pPr lvl="1"/>
            <a:r>
              <a:rPr lang="en-US" dirty="0"/>
              <a:t>Routing 5V into a 3.3V device is usually bad</a:t>
            </a:r>
          </a:p>
          <a:p>
            <a:pPr lvl="1"/>
            <a:r>
              <a:rPr lang="en-US" dirty="0"/>
              <a:t>Level translation may be required</a:t>
            </a:r>
          </a:p>
          <a:p>
            <a:r>
              <a:rPr lang="en-US" dirty="0"/>
              <a:t>Learn to interpret the component datasheets</a:t>
            </a:r>
          </a:p>
          <a:p>
            <a:pPr lvl="1"/>
            <a:r>
              <a:rPr lang="en-US" dirty="0"/>
              <a:t>Look at min/max voltages and currents</a:t>
            </a:r>
          </a:p>
          <a:p>
            <a:pPr lvl="1"/>
            <a:r>
              <a:rPr lang="en-US" dirty="0"/>
              <a:t>May provide sample circuits that illustrate use of a particular component</a:t>
            </a:r>
          </a:p>
          <a:p>
            <a:r>
              <a:rPr lang="en-US" dirty="0"/>
              <a:t>Invest in a multimeter for measuring voltages, currents, resistance, and continuity</a:t>
            </a:r>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672074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Cyber-Physical Systems: Circuit Hints</a:t>
            </a:r>
          </a:p>
        </p:txBody>
      </p:sp>
      <p:sp>
        <p:nvSpPr>
          <p:cNvPr id="3" name="Content Placeholder 2"/>
          <p:cNvSpPr>
            <a:spLocks noGrp="1"/>
          </p:cNvSpPr>
          <p:nvPr>
            <p:ph idx="1"/>
          </p:nvPr>
        </p:nvSpPr>
        <p:spPr>
          <a:xfrm>
            <a:off x="457200" y="1412877"/>
            <a:ext cx="8527774" cy="4749384"/>
          </a:xfrm>
        </p:spPr>
        <p:txBody>
          <a:bodyPr>
            <a:normAutofit fontScale="85000" lnSpcReduction="20000"/>
          </a:bodyPr>
          <a:lstStyle/>
          <a:p>
            <a:r>
              <a:rPr lang="en-US" dirty="0"/>
              <a:t>Most processor General Purpose </a:t>
            </a:r>
            <a:r>
              <a:rPr lang="en-US" dirty="0" err="1"/>
              <a:t>Input/Output</a:t>
            </a:r>
            <a:r>
              <a:rPr lang="en-US" dirty="0"/>
              <a:t> (GPIO) pins are </a:t>
            </a:r>
            <a:r>
              <a:rPr lang="en-US" b="1" i="1" dirty="0">
                <a:solidFill>
                  <a:srgbClr val="0070C0"/>
                </a:solidFill>
              </a:rPr>
              <a:t>not</a:t>
            </a:r>
            <a:r>
              <a:rPr lang="en-US" dirty="0"/>
              <a:t> designed to drive low impedance/low resistance loads </a:t>
            </a:r>
          </a:p>
          <a:p>
            <a:pPr lvl="1"/>
            <a:r>
              <a:rPr lang="en-US" dirty="0"/>
              <a:t>Relay, solenoid, and motor coils require a driver circuit that can supply more current than the GPIO pins</a:t>
            </a:r>
          </a:p>
          <a:p>
            <a:pPr lvl="1"/>
            <a:r>
              <a:rPr lang="en-US" dirty="0"/>
              <a:t>LEDs typically require a series resistor to limit current draw</a:t>
            </a:r>
          </a:p>
          <a:p>
            <a:pPr lvl="2"/>
            <a:r>
              <a:rPr lang="en-US" dirty="0"/>
              <a:t>Resistor too large allows too little current flow (dim LED)</a:t>
            </a:r>
          </a:p>
          <a:p>
            <a:pPr lvl="2"/>
            <a:r>
              <a:rPr lang="en-US" dirty="0"/>
              <a:t>Resistor too small or non-existent allows too much current flow (bad)</a:t>
            </a:r>
          </a:p>
          <a:p>
            <a:pPr lvl="1"/>
            <a:r>
              <a:rPr lang="en-US" b="1" i="1" dirty="0">
                <a:solidFill>
                  <a:srgbClr val="FF0000"/>
                </a:solidFill>
              </a:rPr>
              <a:t>Failure to limit current sourcing/sinking through GPIO pins may result in permanent damage to the Raspberry Pi (or Arduino)</a:t>
            </a:r>
          </a:p>
          <a:p>
            <a:r>
              <a:rPr lang="en-US" dirty="0"/>
              <a:t>Relay/solenoid coils may require a parallel diode to dissipate back EMF (current flowing from collapsing magnetic field)</a:t>
            </a:r>
          </a:p>
          <a:p>
            <a:pPr marL="0" indent="0">
              <a:buNone/>
            </a:pPr>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2848556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779" y="197176"/>
            <a:ext cx="7703277" cy="779281"/>
          </a:xfrm>
        </p:spPr>
        <p:txBody>
          <a:bodyPr>
            <a:noAutofit/>
          </a:bodyPr>
          <a:lstStyle/>
          <a:p>
            <a:r>
              <a:rPr lang="en-US" sz="3200" b="1" dirty="0">
                <a:solidFill>
                  <a:srgbClr val="C00000"/>
                </a:solidFill>
              </a:rPr>
              <a:t>Circuit Components – Resistors - 1</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cxnSp>
        <p:nvCxnSpPr>
          <p:cNvPr id="20" name="Straight Connector 19">
            <a:extLst>
              <a:ext uri="{FF2B5EF4-FFF2-40B4-BE49-F238E27FC236}">
                <a16:creationId xmlns:a16="http://schemas.microsoft.com/office/drawing/2014/main" id="{5615C1E8-8AA8-944E-A1F9-D3CB769F76A4}"/>
              </a:ext>
            </a:extLst>
          </p:cNvPr>
          <p:cNvCxnSpPr/>
          <p:nvPr/>
        </p:nvCxnSpPr>
        <p:spPr>
          <a:xfrm>
            <a:off x="1084086" y="1846229"/>
            <a:ext cx="79248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6C4EDF91-F509-764F-A7A1-16EE430362AA}"/>
              </a:ext>
            </a:extLst>
          </p:cNvPr>
          <p:cNvCxnSpPr/>
          <p:nvPr/>
        </p:nvCxnSpPr>
        <p:spPr>
          <a:xfrm>
            <a:off x="2633035" y="1846229"/>
            <a:ext cx="79248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6757F81-B17B-8A45-849F-97C64713D8B3}"/>
              </a:ext>
            </a:extLst>
          </p:cNvPr>
          <p:cNvSpPr/>
          <p:nvPr/>
        </p:nvSpPr>
        <p:spPr>
          <a:xfrm>
            <a:off x="1876566" y="1712117"/>
            <a:ext cx="768096" cy="26822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9CFFD0E-F5DC-E64C-99B4-036092C3558F}"/>
              </a:ext>
            </a:extLst>
          </p:cNvPr>
          <p:cNvSpPr txBox="1"/>
          <p:nvPr/>
        </p:nvSpPr>
        <p:spPr>
          <a:xfrm>
            <a:off x="1529415" y="2114453"/>
            <a:ext cx="1374094" cy="461665"/>
          </a:xfrm>
          <a:prstGeom prst="rect">
            <a:avLst/>
          </a:prstGeom>
          <a:noFill/>
        </p:spPr>
        <p:txBody>
          <a:bodyPr wrap="none" rtlCol="0">
            <a:spAutoFit/>
          </a:bodyPr>
          <a:lstStyle/>
          <a:p>
            <a:r>
              <a:rPr lang="en-US" sz="2400" b="1" dirty="0"/>
              <a:t>+      V     -</a:t>
            </a:r>
          </a:p>
        </p:txBody>
      </p:sp>
      <p:cxnSp>
        <p:nvCxnSpPr>
          <p:cNvPr id="24" name="Straight Arrow Connector 23">
            <a:extLst>
              <a:ext uri="{FF2B5EF4-FFF2-40B4-BE49-F238E27FC236}">
                <a16:creationId xmlns:a16="http://schemas.microsoft.com/office/drawing/2014/main" id="{EA163C37-F9DE-A441-9DC5-E75EF8B6A119}"/>
              </a:ext>
            </a:extLst>
          </p:cNvPr>
          <p:cNvCxnSpPr/>
          <p:nvPr/>
        </p:nvCxnSpPr>
        <p:spPr>
          <a:xfrm>
            <a:off x="1630335" y="1456085"/>
            <a:ext cx="117225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5D3B5A-CD47-3B4C-980A-488C51C8BE6B}"/>
              </a:ext>
            </a:extLst>
          </p:cNvPr>
          <p:cNvSpPr txBox="1"/>
          <p:nvPr/>
        </p:nvSpPr>
        <p:spPr>
          <a:xfrm>
            <a:off x="2137823" y="1039861"/>
            <a:ext cx="266420" cy="461665"/>
          </a:xfrm>
          <a:prstGeom prst="rect">
            <a:avLst/>
          </a:prstGeom>
          <a:noFill/>
        </p:spPr>
        <p:txBody>
          <a:bodyPr wrap="none" rtlCol="0">
            <a:spAutoFit/>
          </a:bodyPr>
          <a:lstStyle/>
          <a:p>
            <a:r>
              <a:rPr lang="en-US" sz="2400" b="1" dirty="0"/>
              <a:t>I</a:t>
            </a:r>
          </a:p>
        </p:txBody>
      </p:sp>
      <p:cxnSp>
        <p:nvCxnSpPr>
          <p:cNvPr id="77" name="Straight Connector 76">
            <a:extLst>
              <a:ext uri="{FF2B5EF4-FFF2-40B4-BE49-F238E27FC236}">
                <a16:creationId xmlns:a16="http://schemas.microsoft.com/office/drawing/2014/main" id="{C25B2C98-4925-A74B-B2D6-F8449505CB3B}"/>
              </a:ext>
            </a:extLst>
          </p:cNvPr>
          <p:cNvCxnSpPr/>
          <p:nvPr/>
        </p:nvCxnSpPr>
        <p:spPr>
          <a:xfrm>
            <a:off x="5202800" y="1824368"/>
            <a:ext cx="79248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8AEB1A8-532A-8F48-9246-F1A93293E8CF}"/>
              </a:ext>
            </a:extLst>
          </p:cNvPr>
          <p:cNvCxnSpPr/>
          <p:nvPr/>
        </p:nvCxnSpPr>
        <p:spPr>
          <a:xfrm>
            <a:off x="6850708" y="1838739"/>
            <a:ext cx="79248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D5439AA4-B9D8-1B41-8248-4B5756CC44B5}"/>
              </a:ext>
            </a:extLst>
          </p:cNvPr>
          <p:cNvSpPr txBox="1"/>
          <p:nvPr/>
        </p:nvSpPr>
        <p:spPr>
          <a:xfrm>
            <a:off x="5692281" y="2243093"/>
            <a:ext cx="1374094" cy="461665"/>
          </a:xfrm>
          <a:prstGeom prst="rect">
            <a:avLst/>
          </a:prstGeom>
          <a:noFill/>
        </p:spPr>
        <p:txBody>
          <a:bodyPr wrap="none" rtlCol="0">
            <a:spAutoFit/>
          </a:bodyPr>
          <a:lstStyle/>
          <a:p>
            <a:r>
              <a:rPr lang="en-US" sz="2400" b="1" dirty="0"/>
              <a:t>+      V     -</a:t>
            </a:r>
          </a:p>
        </p:txBody>
      </p:sp>
      <p:cxnSp>
        <p:nvCxnSpPr>
          <p:cNvPr id="81" name="Straight Arrow Connector 80">
            <a:extLst>
              <a:ext uri="{FF2B5EF4-FFF2-40B4-BE49-F238E27FC236}">
                <a16:creationId xmlns:a16="http://schemas.microsoft.com/office/drawing/2014/main" id="{B227ACF3-3826-5C46-879C-E594AB32C3B5}"/>
              </a:ext>
            </a:extLst>
          </p:cNvPr>
          <p:cNvCxnSpPr/>
          <p:nvPr/>
        </p:nvCxnSpPr>
        <p:spPr>
          <a:xfrm>
            <a:off x="5749049" y="1384120"/>
            <a:ext cx="117225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38A558AE-F1D0-AB4F-9287-820868381FB8}"/>
              </a:ext>
            </a:extLst>
          </p:cNvPr>
          <p:cNvSpPr txBox="1"/>
          <p:nvPr/>
        </p:nvSpPr>
        <p:spPr>
          <a:xfrm>
            <a:off x="6256537" y="1005474"/>
            <a:ext cx="266420" cy="461665"/>
          </a:xfrm>
          <a:prstGeom prst="rect">
            <a:avLst/>
          </a:prstGeom>
          <a:noFill/>
        </p:spPr>
        <p:txBody>
          <a:bodyPr wrap="none" rtlCol="0">
            <a:spAutoFit/>
          </a:bodyPr>
          <a:lstStyle/>
          <a:p>
            <a:r>
              <a:rPr lang="en-US" sz="2400" b="1" dirty="0"/>
              <a:t>I</a:t>
            </a:r>
          </a:p>
        </p:txBody>
      </p:sp>
      <p:cxnSp>
        <p:nvCxnSpPr>
          <p:cNvPr id="27" name="Straight Connector 26">
            <a:extLst>
              <a:ext uri="{FF2B5EF4-FFF2-40B4-BE49-F238E27FC236}">
                <a16:creationId xmlns:a16="http://schemas.microsoft.com/office/drawing/2014/main" id="{014CFEF3-1FD6-C945-9B5C-4A9765A2DD13}"/>
              </a:ext>
            </a:extLst>
          </p:cNvPr>
          <p:cNvCxnSpPr/>
          <p:nvPr/>
        </p:nvCxnSpPr>
        <p:spPr>
          <a:xfrm flipV="1">
            <a:off x="5995280" y="1484349"/>
            <a:ext cx="142474" cy="3400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9BDE1E0F-81ED-5E46-B010-9A66EE80F75C}"/>
              </a:ext>
            </a:extLst>
          </p:cNvPr>
          <p:cNvCxnSpPr/>
          <p:nvPr/>
        </p:nvCxnSpPr>
        <p:spPr>
          <a:xfrm flipV="1">
            <a:off x="6708234" y="1839266"/>
            <a:ext cx="142474" cy="3400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6556DF23-315D-6648-881C-3E960199FD83}"/>
              </a:ext>
            </a:extLst>
          </p:cNvPr>
          <p:cNvCxnSpPr>
            <a:cxnSpLocks/>
          </p:cNvCxnSpPr>
          <p:nvPr/>
        </p:nvCxnSpPr>
        <p:spPr>
          <a:xfrm flipV="1">
            <a:off x="6303318" y="1509535"/>
            <a:ext cx="248864" cy="739393"/>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45AFDEA-F6EC-7244-A713-8F211BD3C747}"/>
              </a:ext>
            </a:extLst>
          </p:cNvPr>
          <p:cNvSpPr txBox="1"/>
          <p:nvPr/>
        </p:nvSpPr>
        <p:spPr>
          <a:xfrm>
            <a:off x="2241785" y="2625095"/>
            <a:ext cx="4035593" cy="1200329"/>
          </a:xfrm>
          <a:prstGeom prst="rect">
            <a:avLst/>
          </a:prstGeom>
          <a:noFill/>
        </p:spPr>
        <p:txBody>
          <a:bodyPr wrap="none" rtlCol="0">
            <a:spAutoFit/>
          </a:bodyPr>
          <a:lstStyle/>
          <a:p>
            <a:pPr algn="ctr"/>
            <a:r>
              <a:rPr lang="en-US" sz="2400" b="1" dirty="0"/>
              <a:t>Ohm’s Law</a:t>
            </a:r>
          </a:p>
          <a:p>
            <a:pPr algn="ctr"/>
            <a:r>
              <a:rPr lang="en-US" sz="2400" b="1" dirty="0"/>
              <a:t>Voltage = Current x Resistance</a:t>
            </a:r>
          </a:p>
          <a:p>
            <a:pPr algn="ctr"/>
            <a:r>
              <a:rPr lang="en-US" sz="2400" b="1" dirty="0"/>
              <a:t>V = I x R</a:t>
            </a:r>
          </a:p>
        </p:txBody>
      </p:sp>
      <p:cxnSp>
        <p:nvCxnSpPr>
          <p:cNvPr id="31" name="Straight Connector 30">
            <a:extLst>
              <a:ext uri="{FF2B5EF4-FFF2-40B4-BE49-F238E27FC236}">
                <a16:creationId xmlns:a16="http://schemas.microsoft.com/office/drawing/2014/main" id="{C9111D46-1E49-6141-BFDE-79BE1FA4EDA1}"/>
              </a:ext>
            </a:extLst>
          </p:cNvPr>
          <p:cNvCxnSpPr>
            <a:cxnSpLocks/>
          </p:cNvCxnSpPr>
          <p:nvPr/>
        </p:nvCxnSpPr>
        <p:spPr>
          <a:xfrm>
            <a:off x="6132330" y="1484349"/>
            <a:ext cx="156342" cy="764579"/>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B02E540E-3200-2B44-A83F-6BE2BBD1E31F}"/>
              </a:ext>
            </a:extLst>
          </p:cNvPr>
          <p:cNvCxnSpPr>
            <a:cxnSpLocks/>
          </p:cNvCxnSpPr>
          <p:nvPr/>
        </p:nvCxnSpPr>
        <p:spPr>
          <a:xfrm>
            <a:off x="6535480" y="1447525"/>
            <a:ext cx="156342" cy="764579"/>
          </a:xfrm>
          <a:prstGeom prst="line">
            <a:avLst/>
          </a:prstGeom>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9DA1D5D5-8B5B-7D4D-8F7B-D5134394347A}"/>
              </a:ext>
            </a:extLst>
          </p:cNvPr>
          <p:cNvSpPr txBox="1"/>
          <p:nvPr/>
        </p:nvSpPr>
        <p:spPr>
          <a:xfrm>
            <a:off x="1191213" y="4604564"/>
            <a:ext cx="6497741" cy="461665"/>
          </a:xfrm>
          <a:prstGeom prst="rect">
            <a:avLst/>
          </a:prstGeom>
          <a:noFill/>
        </p:spPr>
        <p:txBody>
          <a:bodyPr wrap="none" rtlCol="0">
            <a:spAutoFit/>
          </a:bodyPr>
          <a:lstStyle/>
          <a:p>
            <a:r>
              <a:rPr lang="en-US" sz="2400" dirty="0"/>
              <a:t>I = V / R = 3.3 volts/1000 ohm = 3.3 milliamps (mA)</a:t>
            </a:r>
          </a:p>
        </p:txBody>
      </p:sp>
      <p:sp>
        <p:nvSpPr>
          <p:cNvPr id="101" name="TextBox 100">
            <a:extLst>
              <a:ext uri="{FF2B5EF4-FFF2-40B4-BE49-F238E27FC236}">
                <a16:creationId xmlns:a16="http://schemas.microsoft.com/office/drawing/2014/main" id="{92CD65D6-F777-4548-A66B-9279864561C0}"/>
              </a:ext>
            </a:extLst>
          </p:cNvPr>
          <p:cNvSpPr txBox="1"/>
          <p:nvPr/>
        </p:nvSpPr>
        <p:spPr>
          <a:xfrm>
            <a:off x="1191213" y="5158537"/>
            <a:ext cx="6497741" cy="461665"/>
          </a:xfrm>
          <a:prstGeom prst="rect">
            <a:avLst/>
          </a:prstGeom>
          <a:noFill/>
        </p:spPr>
        <p:txBody>
          <a:bodyPr wrap="none" rtlCol="0">
            <a:spAutoFit/>
          </a:bodyPr>
          <a:lstStyle/>
          <a:p>
            <a:r>
              <a:rPr lang="en-US" sz="2400" dirty="0"/>
              <a:t>I = V / R = 5.0 volts/1000 ohm = 5.0 milliamps (mA)</a:t>
            </a:r>
          </a:p>
        </p:txBody>
      </p:sp>
      <p:sp>
        <p:nvSpPr>
          <p:cNvPr id="34" name="TextBox 33">
            <a:extLst>
              <a:ext uri="{FF2B5EF4-FFF2-40B4-BE49-F238E27FC236}">
                <a16:creationId xmlns:a16="http://schemas.microsoft.com/office/drawing/2014/main" id="{285EB821-36B2-434C-86C0-804CEB08C9F2}"/>
              </a:ext>
            </a:extLst>
          </p:cNvPr>
          <p:cNvSpPr txBox="1"/>
          <p:nvPr/>
        </p:nvSpPr>
        <p:spPr>
          <a:xfrm>
            <a:off x="258072" y="3984161"/>
            <a:ext cx="8505662" cy="461665"/>
          </a:xfrm>
          <a:prstGeom prst="rect">
            <a:avLst/>
          </a:prstGeom>
          <a:noFill/>
        </p:spPr>
        <p:txBody>
          <a:bodyPr wrap="none" rtlCol="0">
            <a:spAutoFit/>
          </a:bodyPr>
          <a:lstStyle/>
          <a:p>
            <a:r>
              <a:rPr lang="en-US" sz="2400" dirty="0"/>
              <a:t>Current calculations for 1k ohm resistor with 5 V and 3.3 V circuits</a:t>
            </a:r>
          </a:p>
        </p:txBody>
      </p:sp>
    </p:spTree>
    <p:extLst>
      <p:ext uri="{BB962C8B-B14F-4D97-AF65-F5344CB8AC3E}">
        <p14:creationId xmlns:p14="http://schemas.microsoft.com/office/powerpoint/2010/main" val="3241201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155361"/>
            <a:ext cx="7703277" cy="434612"/>
          </a:xfrm>
        </p:spPr>
        <p:txBody>
          <a:bodyPr>
            <a:noAutofit/>
          </a:bodyPr>
          <a:lstStyle/>
          <a:p>
            <a:r>
              <a:rPr lang="en-US" sz="3200" b="1" dirty="0">
                <a:solidFill>
                  <a:srgbClr val="C00000"/>
                </a:solidFill>
              </a:rPr>
              <a:t>Circuit Components – Resistors - 2</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grpSp>
        <p:nvGrpSpPr>
          <p:cNvPr id="3" name="Group 2">
            <a:extLst>
              <a:ext uri="{FF2B5EF4-FFF2-40B4-BE49-F238E27FC236}">
                <a16:creationId xmlns:a16="http://schemas.microsoft.com/office/drawing/2014/main" id="{9FE4C2D0-CA8D-F54F-BB7E-D715D4D3DDBE}"/>
              </a:ext>
            </a:extLst>
          </p:cNvPr>
          <p:cNvGrpSpPr/>
          <p:nvPr/>
        </p:nvGrpSpPr>
        <p:grpSpPr>
          <a:xfrm>
            <a:off x="801741" y="5058091"/>
            <a:ext cx="5970930" cy="1751975"/>
            <a:chOff x="1023950" y="4848388"/>
            <a:chExt cx="5970930" cy="1751975"/>
          </a:xfrm>
        </p:grpSpPr>
        <p:sp>
          <p:nvSpPr>
            <p:cNvPr id="11" name="TextBox 10">
              <a:extLst>
                <a:ext uri="{FF2B5EF4-FFF2-40B4-BE49-F238E27FC236}">
                  <a16:creationId xmlns:a16="http://schemas.microsoft.com/office/drawing/2014/main" id="{B98DB502-5A59-BF4F-9D77-CB6EB7111FD8}"/>
                </a:ext>
              </a:extLst>
            </p:cNvPr>
            <p:cNvSpPr txBox="1"/>
            <p:nvPr/>
          </p:nvSpPr>
          <p:spPr>
            <a:xfrm>
              <a:off x="2245887" y="6292586"/>
              <a:ext cx="3527056" cy="307777"/>
            </a:xfrm>
            <a:prstGeom prst="rect">
              <a:avLst/>
            </a:prstGeom>
            <a:noFill/>
          </p:spPr>
          <p:txBody>
            <a:bodyPr wrap="none" rtlCol="0">
              <a:spAutoFit/>
            </a:bodyPr>
            <a:lstStyle/>
            <a:p>
              <a:r>
                <a:rPr lang="en-US" sz="1400" dirty="0"/>
                <a:t>https://</a:t>
              </a:r>
              <a:r>
                <a:rPr lang="en-US" sz="1400" dirty="0" err="1"/>
                <a:t>learn.sparkfun.com</a:t>
              </a:r>
              <a:r>
                <a:rPr lang="en-US" sz="1400" dirty="0"/>
                <a:t>/tutorials/resistors</a:t>
              </a:r>
            </a:p>
          </p:txBody>
        </p:sp>
        <p:pic>
          <p:nvPicPr>
            <p:cNvPr id="13" name="Picture 12">
              <a:extLst>
                <a:ext uri="{FF2B5EF4-FFF2-40B4-BE49-F238E27FC236}">
                  <a16:creationId xmlns:a16="http://schemas.microsoft.com/office/drawing/2014/main" id="{81A6630F-7591-6747-AB76-B9E2CAF1B181}"/>
                </a:ext>
              </a:extLst>
            </p:cNvPr>
            <p:cNvPicPr>
              <a:picLocks noChangeAspect="1"/>
            </p:cNvPicPr>
            <p:nvPr/>
          </p:nvPicPr>
          <p:blipFill rotWithShape="1">
            <a:blip r:embed="rId3"/>
            <a:srcRect l="8133" t="16848" r="8618" b="16999"/>
            <a:stretch/>
          </p:blipFill>
          <p:spPr>
            <a:xfrm>
              <a:off x="1115941" y="5144590"/>
              <a:ext cx="5786949" cy="1189988"/>
            </a:xfrm>
            <a:prstGeom prst="rect">
              <a:avLst/>
            </a:prstGeom>
          </p:spPr>
        </p:pic>
        <p:sp>
          <p:nvSpPr>
            <p:cNvPr id="7" name="TextBox 6">
              <a:extLst>
                <a:ext uri="{FF2B5EF4-FFF2-40B4-BE49-F238E27FC236}">
                  <a16:creationId xmlns:a16="http://schemas.microsoft.com/office/drawing/2014/main" id="{5D037C31-88B0-E847-A3C0-C00FE1379B4E}"/>
                </a:ext>
              </a:extLst>
            </p:cNvPr>
            <p:cNvSpPr txBox="1"/>
            <p:nvPr/>
          </p:nvSpPr>
          <p:spPr>
            <a:xfrm>
              <a:off x="1023950" y="4848388"/>
              <a:ext cx="5970930" cy="369332"/>
            </a:xfrm>
            <a:prstGeom prst="rect">
              <a:avLst/>
            </a:prstGeom>
            <a:noFill/>
          </p:spPr>
          <p:txBody>
            <a:bodyPr wrap="none" rtlCol="0">
              <a:spAutoFit/>
            </a:bodyPr>
            <a:lstStyle/>
            <a:p>
              <a:r>
                <a:rPr lang="en-US" dirty="0"/>
                <a:t>Sample output from online resistance calculator at URL below</a:t>
              </a:r>
            </a:p>
          </p:txBody>
        </p:sp>
      </p:grpSp>
      <p:pic>
        <p:nvPicPr>
          <p:cNvPr id="16" name="Picture 15">
            <a:extLst>
              <a:ext uri="{FF2B5EF4-FFF2-40B4-BE49-F238E27FC236}">
                <a16:creationId xmlns:a16="http://schemas.microsoft.com/office/drawing/2014/main" id="{F33D5001-A115-A149-B5FE-D8135D655AFA}"/>
              </a:ext>
            </a:extLst>
          </p:cNvPr>
          <p:cNvPicPr>
            <a:picLocks noChangeAspect="1"/>
          </p:cNvPicPr>
          <p:nvPr/>
        </p:nvPicPr>
        <p:blipFill rotWithShape="1">
          <a:blip r:embed="rId4"/>
          <a:srcRect l="38571" t="40839" r="33528" b="51113"/>
          <a:stretch/>
        </p:blipFill>
        <p:spPr>
          <a:xfrm>
            <a:off x="5677842" y="2650064"/>
            <a:ext cx="2551258" cy="551919"/>
          </a:xfrm>
          <a:prstGeom prst="rect">
            <a:avLst/>
          </a:prstGeom>
        </p:spPr>
      </p:pic>
      <p:sp>
        <p:nvSpPr>
          <p:cNvPr id="18" name="TextBox 17">
            <a:extLst>
              <a:ext uri="{FF2B5EF4-FFF2-40B4-BE49-F238E27FC236}">
                <a16:creationId xmlns:a16="http://schemas.microsoft.com/office/drawing/2014/main" id="{4A5F1BE0-F765-D24F-B54C-4A06C25FF603}"/>
              </a:ext>
            </a:extLst>
          </p:cNvPr>
          <p:cNvSpPr txBox="1"/>
          <p:nvPr/>
        </p:nvSpPr>
        <p:spPr>
          <a:xfrm>
            <a:off x="5440140" y="3201983"/>
            <a:ext cx="3064878" cy="369332"/>
          </a:xfrm>
          <a:prstGeom prst="rect">
            <a:avLst/>
          </a:prstGeom>
          <a:noFill/>
        </p:spPr>
        <p:txBody>
          <a:bodyPr wrap="none" rtlCol="0">
            <a:spAutoFit/>
          </a:bodyPr>
          <a:lstStyle/>
          <a:p>
            <a:r>
              <a:rPr lang="en-US" dirty="0"/>
              <a:t>Photograph of 1 </a:t>
            </a:r>
            <a:r>
              <a:rPr lang="en-US" dirty="0" err="1"/>
              <a:t>kOhm</a:t>
            </a:r>
            <a:r>
              <a:rPr lang="en-US" dirty="0"/>
              <a:t> resistor</a:t>
            </a:r>
          </a:p>
        </p:txBody>
      </p:sp>
      <p:pic>
        <p:nvPicPr>
          <p:cNvPr id="5122" name="Picture 2" descr="https://sites.google.com/site/kmitl58010166/_/rsrc/1479207101830/home/lab-i-basic-resistive-circuit-calculations-and-measurements/Lab1_8876.jpg">
            <a:extLst>
              <a:ext uri="{FF2B5EF4-FFF2-40B4-BE49-F238E27FC236}">
                <a16:creationId xmlns:a16="http://schemas.microsoft.com/office/drawing/2014/main" id="{29810D2E-7704-8A40-99E2-07B9FC8580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20" y="688065"/>
            <a:ext cx="5102887" cy="4370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63D9FA-3C59-A84E-A564-2AC2694D37FB}"/>
              </a:ext>
            </a:extLst>
          </p:cNvPr>
          <p:cNvSpPr txBox="1"/>
          <p:nvPr/>
        </p:nvSpPr>
        <p:spPr>
          <a:xfrm>
            <a:off x="4556098" y="1009986"/>
            <a:ext cx="4249165" cy="523220"/>
          </a:xfrm>
          <a:prstGeom prst="rect">
            <a:avLst/>
          </a:prstGeom>
          <a:noFill/>
        </p:spPr>
        <p:txBody>
          <a:bodyPr wrap="square" rtlCol="0">
            <a:spAutoFit/>
          </a:bodyPr>
          <a:lstStyle/>
          <a:p>
            <a:r>
              <a:rPr lang="en-US" sz="1400" dirty="0"/>
              <a:t>https://</a:t>
            </a:r>
            <a:r>
              <a:rPr lang="en-US" sz="1400" dirty="0" err="1"/>
              <a:t>sites.google.com</a:t>
            </a:r>
            <a:r>
              <a:rPr lang="en-US" sz="1400" dirty="0"/>
              <a:t>/site/kmitl58010166/home/lab-</a:t>
            </a:r>
            <a:r>
              <a:rPr lang="en-US" sz="1400" dirty="0" err="1"/>
              <a:t>i</a:t>
            </a:r>
            <a:r>
              <a:rPr lang="en-US" sz="1400" dirty="0"/>
              <a:t>-basic-resistive-circuit-calculations-and-measurements</a:t>
            </a:r>
          </a:p>
        </p:txBody>
      </p:sp>
    </p:spTree>
    <p:extLst>
      <p:ext uri="{BB962C8B-B14F-4D97-AF65-F5344CB8AC3E}">
        <p14:creationId xmlns:p14="http://schemas.microsoft.com/office/powerpoint/2010/main" val="67851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258079"/>
            <a:ext cx="7703277" cy="434612"/>
          </a:xfrm>
        </p:spPr>
        <p:txBody>
          <a:bodyPr>
            <a:noAutofit/>
          </a:bodyPr>
          <a:lstStyle/>
          <a:p>
            <a:r>
              <a:rPr lang="en-US" sz="3200" b="1" dirty="0">
                <a:solidFill>
                  <a:srgbClr val="C00000"/>
                </a:solidFill>
              </a:rPr>
              <a:t>Circuit Components - Diodes</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8" name="TextBox 7">
            <a:extLst>
              <a:ext uri="{FF2B5EF4-FFF2-40B4-BE49-F238E27FC236}">
                <a16:creationId xmlns:a16="http://schemas.microsoft.com/office/drawing/2014/main" id="{28E462C1-0267-6D4C-A27F-E996C7341936}"/>
              </a:ext>
            </a:extLst>
          </p:cNvPr>
          <p:cNvSpPr txBox="1"/>
          <p:nvPr/>
        </p:nvSpPr>
        <p:spPr>
          <a:xfrm>
            <a:off x="5988909" y="5181400"/>
            <a:ext cx="2934442" cy="523220"/>
          </a:xfrm>
          <a:prstGeom prst="rect">
            <a:avLst/>
          </a:prstGeom>
          <a:noFill/>
        </p:spPr>
        <p:txBody>
          <a:bodyPr wrap="square" rtlCol="0">
            <a:spAutoFit/>
          </a:bodyPr>
          <a:lstStyle/>
          <a:p>
            <a:r>
              <a:rPr lang="en-US" sz="1400" dirty="0"/>
              <a:t>https://</a:t>
            </a:r>
            <a:r>
              <a:rPr lang="en-US" sz="1400" dirty="0" err="1"/>
              <a:t>cdn.sparkfun.com</a:t>
            </a:r>
            <a:r>
              <a:rPr lang="en-US" sz="1400" dirty="0"/>
              <a:t>/assets/</a:t>
            </a:r>
            <a:r>
              <a:rPr lang="en-US" sz="1400" dirty="0" err="1"/>
              <a:t>learn_tutorials</a:t>
            </a:r>
            <a:r>
              <a:rPr lang="en-US" sz="1400" dirty="0"/>
              <a:t>/7/5/</a:t>
            </a:r>
            <a:r>
              <a:rPr lang="en-US" sz="1400" dirty="0" err="1"/>
              <a:t>backwardsDiode.png</a:t>
            </a:r>
            <a:endParaRPr lang="en-US" sz="1400" dirty="0"/>
          </a:p>
        </p:txBody>
      </p:sp>
      <p:pic>
        <p:nvPicPr>
          <p:cNvPr id="3074" name="Picture 2" descr="signal diode characteristics curve">
            <a:extLst>
              <a:ext uri="{FF2B5EF4-FFF2-40B4-BE49-F238E27FC236}">
                <a16:creationId xmlns:a16="http://schemas.microsoft.com/office/drawing/2014/main" id="{92235115-DFF9-DC4E-8340-3D0679B7F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19" y="1223310"/>
            <a:ext cx="5212080" cy="297833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AC1F701-DEB0-2348-B9E2-818D4659BB5C}"/>
              </a:ext>
            </a:extLst>
          </p:cNvPr>
          <p:cNvGrpSpPr/>
          <p:nvPr/>
        </p:nvGrpSpPr>
        <p:grpSpPr>
          <a:xfrm>
            <a:off x="6060092" y="1743782"/>
            <a:ext cx="2674130" cy="3307249"/>
            <a:chOff x="6000436" y="814051"/>
            <a:chExt cx="2674130" cy="3307249"/>
          </a:xfrm>
        </p:grpSpPr>
        <p:pic>
          <p:nvPicPr>
            <p:cNvPr id="1028" name="Picture 4" descr="LED polarity indicators">
              <a:extLst>
                <a:ext uri="{FF2B5EF4-FFF2-40B4-BE49-F238E27FC236}">
                  <a16:creationId xmlns:a16="http://schemas.microsoft.com/office/drawing/2014/main" id="{27F095DB-C886-114D-B74D-49C68E169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117" y="3097033"/>
              <a:ext cx="2271765" cy="10242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52AA39-3699-9749-9CAA-B87040806FDE}"/>
                </a:ext>
              </a:extLst>
            </p:cNvPr>
            <p:cNvSpPr txBox="1"/>
            <p:nvPr/>
          </p:nvSpPr>
          <p:spPr>
            <a:xfrm>
              <a:off x="6000436" y="814051"/>
              <a:ext cx="2674130" cy="369332"/>
            </a:xfrm>
            <a:prstGeom prst="rect">
              <a:avLst/>
            </a:prstGeom>
            <a:noFill/>
          </p:spPr>
          <p:txBody>
            <a:bodyPr wrap="none" rtlCol="0">
              <a:spAutoFit/>
            </a:bodyPr>
            <a:lstStyle/>
            <a:p>
              <a:r>
                <a:rPr lang="en-US" b="1" dirty="0">
                  <a:solidFill>
                    <a:srgbClr val="C00000"/>
                  </a:solidFill>
                </a:rPr>
                <a:t>Light Emitting Diode (LED)</a:t>
              </a:r>
            </a:p>
          </p:txBody>
        </p:sp>
        <p:pic>
          <p:nvPicPr>
            <p:cNvPr id="19" name="Picture 2" descr="https://cdn.sparkfun.com/assets/learn_tutorials/7/5/backwardsDiode.png">
              <a:extLst>
                <a:ext uri="{FF2B5EF4-FFF2-40B4-BE49-F238E27FC236}">
                  <a16:creationId xmlns:a16="http://schemas.microsoft.com/office/drawing/2014/main" id="{98856BBA-5358-2C42-AB44-73831FC2C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023" y="1598014"/>
              <a:ext cx="2471955" cy="9331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EEC0A594-5B39-6043-B478-03749E7B132A}"/>
                </a:ext>
              </a:extLst>
            </p:cNvPr>
            <p:cNvCxnSpPr/>
            <p:nvPr/>
          </p:nvCxnSpPr>
          <p:spPr>
            <a:xfrm flipH="1" flipV="1">
              <a:off x="7071360" y="1598014"/>
              <a:ext cx="160522" cy="30393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357E364-3433-D946-AF97-62A2F37D8475}"/>
                </a:ext>
              </a:extLst>
            </p:cNvPr>
            <p:cNvCxnSpPr/>
            <p:nvPr/>
          </p:nvCxnSpPr>
          <p:spPr>
            <a:xfrm flipH="1" flipV="1">
              <a:off x="7235952" y="1494382"/>
              <a:ext cx="160522" cy="30393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pic>
        <p:nvPicPr>
          <p:cNvPr id="3076" name="Picture 4" descr="signal diode forward biased">
            <a:extLst>
              <a:ext uri="{FF2B5EF4-FFF2-40B4-BE49-F238E27FC236}">
                <a16:creationId xmlns:a16="http://schemas.microsoft.com/office/drawing/2014/main" id="{6A656F5F-E67B-D245-8DBE-0FA932E36D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269" y="4247807"/>
            <a:ext cx="3674110" cy="189847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66536CF-BA54-C04C-A0F2-FDA4CA850F6C}"/>
              </a:ext>
            </a:extLst>
          </p:cNvPr>
          <p:cNvSpPr txBox="1"/>
          <p:nvPr/>
        </p:nvSpPr>
        <p:spPr>
          <a:xfrm>
            <a:off x="1883664" y="861967"/>
            <a:ext cx="1422184" cy="369332"/>
          </a:xfrm>
          <a:prstGeom prst="rect">
            <a:avLst/>
          </a:prstGeom>
          <a:noFill/>
        </p:spPr>
        <p:txBody>
          <a:bodyPr wrap="none" rtlCol="0">
            <a:spAutoFit/>
          </a:bodyPr>
          <a:lstStyle/>
          <a:p>
            <a:r>
              <a:rPr lang="en-US" b="1" dirty="0">
                <a:solidFill>
                  <a:srgbClr val="C00000"/>
                </a:solidFill>
              </a:rPr>
              <a:t>Signal Diode </a:t>
            </a:r>
          </a:p>
        </p:txBody>
      </p:sp>
      <p:sp>
        <p:nvSpPr>
          <p:cNvPr id="18" name="TextBox 17">
            <a:extLst>
              <a:ext uri="{FF2B5EF4-FFF2-40B4-BE49-F238E27FC236}">
                <a16:creationId xmlns:a16="http://schemas.microsoft.com/office/drawing/2014/main" id="{2234697F-FA23-134E-93BD-397BE099E860}"/>
              </a:ext>
            </a:extLst>
          </p:cNvPr>
          <p:cNvSpPr txBox="1"/>
          <p:nvPr/>
        </p:nvSpPr>
        <p:spPr>
          <a:xfrm>
            <a:off x="618543" y="6318772"/>
            <a:ext cx="4395562" cy="307777"/>
          </a:xfrm>
          <a:prstGeom prst="rect">
            <a:avLst/>
          </a:prstGeom>
          <a:noFill/>
        </p:spPr>
        <p:txBody>
          <a:bodyPr wrap="none" rtlCol="0">
            <a:spAutoFit/>
          </a:bodyPr>
          <a:lstStyle/>
          <a:p>
            <a:r>
              <a:rPr lang="en-US" sz="1400" dirty="0"/>
              <a:t>https://</a:t>
            </a:r>
            <a:r>
              <a:rPr lang="en-US" sz="1400" dirty="0" err="1"/>
              <a:t>www.electronics-tutorials.ws</a:t>
            </a:r>
            <a:r>
              <a:rPr lang="en-US" sz="1400" dirty="0"/>
              <a:t>/diode/diode_4.html</a:t>
            </a:r>
          </a:p>
        </p:txBody>
      </p:sp>
      <p:sp>
        <p:nvSpPr>
          <p:cNvPr id="3" name="TextBox 2">
            <a:extLst>
              <a:ext uri="{FF2B5EF4-FFF2-40B4-BE49-F238E27FC236}">
                <a16:creationId xmlns:a16="http://schemas.microsoft.com/office/drawing/2014/main" id="{D44DC7A8-6053-9947-AE4D-AA4139EA0DCB}"/>
              </a:ext>
            </a:extLst>
          </p:cNvPr>
          <p:cNvSpPr txBox="1"/>
          <p:nvPr/>
        </p:nvSpPr>
        <p:spPr>
          <a:xfrm>
            <a:off x="5415741" y="906857"/>
            <a:ext cx="3095014" cy="369332"/>
          </a:xfrm>
          <a:prstGeom prst="rect">
            <a:avLst/>
          </a:prstGeom>
          <a:noFill/>
        </p:spPr>
        <p:txBody>
          <a:bodyPr wrap="none" rtlCol="0">
            <a:spAutoFit/>
          </a:bodyPr>
          <a:lstStyle/>
          <a:p>
            <a:r>
              <a:rPr lang="en-US" b="1" dirty="0">
                <a:solidFill>
                  <a:srgbClr val="0070C0"/>
                </a:solidFill>
              </a:rPr>
              <a:t>“one-way current check valve”</a:t>
            </a:r>
          </a:p>
        </p:txBody>
      </p:sp>
    </p:spTree>
    <p:extLst>
      <p:ext uri="{BB962C8B-B14F-4D97-AF65-F5344CB8AC3E}">
        <p14:creationId xmlns:p14="http://schemas.microsoft.com/office/powerpoint/2010/main" val="2062293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258079"/>
            <a:ext cx="7703277" cy="434612"/>
          </a:xfrm>
        </p:spPr>
        <p:txBody>
          <a:bodyPr>
            <a:noAutofit/>
          </a:bodyPr>
          <a:lstStyle/>
          <a:p>
            <a:r>
              <a:rPr lang="en-US" sz="3200" b="1" dirty="0">
                <a:solidFill>
                  <a:srgbClr val="C00000"/>
                </a:solidFill>
              </a:rPr>
              <a:t>Circuit Components - Pushbuttons</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2050" name="Picture 2" descr="https://components101.com/sites/default/files/components/Push-Button.jpg">
            <a:extLst>
              <a:ext uri="{FF2B5EF4-FFF2-40B4-BE49-F238E27FC236}">
                <a16:creationId xmlns:a16="http://schemas.microsoft.com/office/drawing/2014/main" id="{46566AA3-8CE5-2D41-A644-414AD20F8E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74" t="13323" r="30998" b="12514"/>
          <a:stretch/>
        </p:blipFill>
        <p:spPr bwMode="auto">
          <a:xfrm>
            <a:off x="1669864" y="1330131"/>
            <a:ext cx="1991171" cy="22595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omponents101.com/sites/default/files/component_pin/Push-button-Pinout.gif">
            <a:extLst>
              <a:ext uri="{FF2B5EF4-FFF2-40B4-BE49-F238E27FC236}">
                <a16:creationId xmlns:a16="http://schemas.microsoft.com/office/drawing/2014/main" id="{A2632D50-586D-9248-B570-0C0A2AEBA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1035" y="1330131"/>
            <a:ext cx="4547804" cy="2792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C7D846-A746-E248-BDBB-678F94DC9CDB}"/>
              </a:ext>
            </a:extLst>
          </p:cNvPr>
          <p:cNvSpPr txBox="1"/>
          <p:nvPr/>
        </p:nvSpPr>
        <p:spPr>
          <a:xfrm>
            <a:off x="175871" y="6416308"/>
            <a:ext cx="4477508" cy="338554"/>
          </a:xfrm>
          <a:prstGeom prst="rect">
            <a:avLst/>
          </a:prstGeom>
          <a:noFill/>
        </p:spPr>
        <p:txBody>
          <a:bodyPr wrap="none" rtlCol="0">
            <a:spAutoFit/>
          </a:bodyPr>
          <a:lstStyle/>
          <a:p>
            <a:r>
              <a:rPr lang="en-US" sz="1600" dirty="0"/>
              <a:t>https://components101.com/switches/push-button</a:t>
            </a:r>
          </a:p>
        </p:txBody>
      </p:sp>
      <p:cxnSp>
        <p:nvCxnSpPr>
          <p:cNvPr id="6" name="Straight Connector 5">
            <a:extLst>
              <a:ext uri="{FF2B5EF4-FFF2-40B4-BE49-F238E27FC236}">
                <a16:creationId xmlns:a16="http://schemas.microsoft.com/office/drawing/2014/main" id="{A3BAD3D6-A139-3A4C-97CB-240F3E173CA5}"/>
              </a:ext>
            </a:extLst>
          </p:cNvPr>
          <p:cNvCxnSpPr/>
          <p:nvPr/>
        </p:nvCxnSpPr>
        <p:spPr>
          <a:xfrm>
            <a:off x="1529846" y="4487163"/>
            <a:ext cx="84124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D84E04C-1AB9-A949-B344-12AA017533A4}"/>
              </a:ext>
            </a:extLst>
          </p:cNvPr>
          <p:cNvCxnSpPr/>
          <p:nvPr/>
        </p:nvCxnSpPr>
        <p:spPr>
          <a:xfrm>
            <a:off x="2819787" y="4487163"/>
            <a:ext cx="84124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2337DB0-4FE7-CC40-AA86-0CEF75762E36}"/>
              </a:ext>
            </a:extLst>
          </p:cNvPr>
          <p:cNvCxnSpPr/>
          <p:nvPr/>
        </p:nvCxnSpPr>
        <p:spPr>
          <a:xfrm>
            <a:off x="2176631" y="4285995"/>
            <a:ext cx="84124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908256F-8CC9-AA48-BCEF-515A88948A83}"/>
              </a:ext>
            </a:extLst>
          </p:cNvPr>
          <p:cNvCxnSpPr/>
          <p:nvPr/>
        </p:nvCxnSpPr>
        <p:spPr>
          <a:xfrm>
            <a:off x="2606236" y="4078731"/>
            <a:ext cx="0" cy="20726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864723B-1707-2047-82BC-C705272EEE56}"/>
              </a:ext>
            </a:extLst>
          </p:cNvPr>
          <p:cNvSpPr txBox="1"/>
          <p:nvPr/>
        </p:nvSpPr>
        <p:spPr>
          <a:xfrm>
            <a:off x="1750251" y="4875684"/>
            <a:ext cx="1745991" cy="646331"/>
          </a:xfrm>
          <a:prstGeom prst="rect">
            <a:avLst/>
          </a:prstGeom>
          <a:noFill/>
        </p:spPr>
        <p:txBody>
          <a:bodyPr wrap="none" rtlCol="0">
            <a:spAutoFit/>
          </a:bodyPr>
          <a:lstStyle/>
          <a:p>
            <a:pPr algn="ctr"/>
            <a:r>
              <a:rPr lang="en-US" dirty="0"/>
              <a:t>Switch Open </a:t>
            </a:r>
          </a:p>
          <a:p>
            <a:pPr algn="ctr"/>
            <a:r>
              <a:rPr lang="en-US" dirty="0"/>
              <a:t>(Normally Open)</a:t>
            </a:r>
          </a:p>
        </p:txBody>
      </p:sp>
      <p:cxnSp>
        <p:nvCxnSpPr>
          <p:cNvPr id="23" name="Straight Connector 22">
            <a:extLst>
              <a:ext uri="{FF2B5EF4-FFF2-40B4-BE49-F238E27FC236}">
                <a16:creationId xmlns:a16="http://schemas.microsoft.com/office/drawing/2014/main" id="{DDD46EA5-21C2-CD4A-9A09-E3F85A8F3D5D}"/>
              </a:ext>
            </a:extLst>
          </p:cNvPr>
          <p:cNvCxnSpPr/>
          <p:nvPr/>
        </p:nvCxnSpPr>
        <p:spPr>
          <a:xfrm>
            <a:off x="4832865" y="4518279"/>
            <a:ext cx="84124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2771651-6B76-3D47-8B7B-65E924ECABFD}"/>
              </a:ext>
            </a:extLst>
          </p:cNvPr>
          <p:cNvCxnSpPr/>
          <p:nvPr/>
        </p:nvCxnSpPr>
        <p:spPr>
          <a:xfrm>
            <a:off x="6122806" y="4518279"/>
            <a:ext cx="84124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A9DA687-09A5-414B-A043-CA028B61641A}"/>
              </a:ext>
            </a:extLst>
          </p:cNvPr>
          <p:cNvCxnSpPr/>
          <p:nvPr/>
        </p:nvCxnSpPr>
        <p:spPr>
          <a:xfrm>
            <a:off x="5479650" y="4479949"/>
            <a:ext cx="84124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79775CF-3C1F-6147-9321-AFE97B692CC8}"/>
              </a:ext>
            </a:extLst>
          </p:cNvPr>
          <p:cNvCxnSpPr/>
          <p:nvPr/>
        </p:nvCxnSpPr>
        <p:spPr>
          <a:xfrm>
            <a:off x="5909255" y="4272685"/>
            <a:ext cx="0" cy="20726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65740E8-411C-2F4A-BFA3-9FEB3E601D50}"/>
              </a:ext>
            </a:extLst>
          </p:cNvPr>
          <p:cNvSpPr txBox="1"/>
          <p:nvPr/>
        </p:nvSpPr>
        <p:spPr>
          <a:xfrm>
            <a:off x="5039172" y="4873369"/>
            <a:ext cx="1722203" cy="646331"/>
          </a:xfrm>
          <a:prstGeom prst="rect">
            <a:avLst/>
          </a:prstGeom>
          <a:noFill/>
        </p:spPr>
        <p:txBody>
          <a:bodyPr wrap="none" rtlCol="0">
            <a:spAutoFit/>
          </a:bodyPr>
          <a:lstStyle/>
          <a:p>
            <a:pPr algn="ctr"/>
            <a:r>
              <a:rPr lang="en-US" dirty="0"/>
              <a:t>Switch Closed</a:t>
            </a:r>
          </a:p>
          <a:p>
            <a:pPr algn="ctr"/>
            <a:r>
              <a:rPr lang="en-US" dirty="0"/>
              <a:t>(Switch Pressed)</a:t>
            </a:r>
          </a:p>
        </p:txBody>
      </p:sp>
      <p:sp>
        <p:nvSpPr>
          <p:cNvPr id="15" name="TextBox 14">
            <a:extLst>
              <a:ext uri="{FF2B5EF4-FFF2-40B4-BE49-F238E27FC236}">
                <a16:creationId xmlns:a16="http://schemas.microsoft.com/office/drawing/2014/main" id="{099BD0E5-1358-C447-AFF7-1C8E34EB9AF5}"/>
              </a:ext>
            </a:extLst>
          </p:cNvPr>
          <p:cNvSpPr txBox="1"/>
          <p:nvPr/>
        </p:nvSpPr>
        <p:spPr>
          <a:xfrm>
            <a:off x="2017773" y="3567980"/>
            <a:ext cx="317716" cy="369332"/>
          </a:xfrm>
          <a:prstGeom prst="rect">
            <a:avLst/>
          </a:prstGeom>
          <a:noFill/>
        </p:spPr>
        <p:txBody>
          <a:bodyPr wrap="none" rtlCol="0">
            <a:spAutoFit/>
          </a:bodyPr>
          <a:lstStyle/>
          <a:p>
            <a:r>
              <a:rPr lang="en-US" dirty="0"/>
              <a:t>A</a:t>
            </a:r>
          </a:p>
        </p:txBody>
      </p:sp>
      <p:sp>
        <p:nvSpPr>
          <p:cNvPr id="18" name="TextBox 17">
            <a:extLst>
              <a:ext uri="{FF2B5EF4-FFF2-40B4-BE49-F238E27FC236}">
                <a16:creationId xmlns:a16="http://schemas.microsoft.com/office/drawing/2014/main" id="{8B759AA6-CC41-AF4F-902C-AF9976AB01C8}"/>
              </a:ext>
            </a:extLst>
          </p:cNvPr>
          <p:cNvSpPr txBox="1"/>
          <p:nvPr/>
        </p:nvSpPr>
        <p:spPr>
          <a:xfrm>
            <a:off x="3085561" y="3577135"/>
            <a:ext cx="309700" cy="369332"/>
          </a:xfrm>
          <a:prstGeom prst="rect">
            <a:avLst/>
          </a:prstGeom>
          <a:noFill/>
        </p:spPr>
        <p:txBody>
          <a:bodyPr wrap="none" rtlCol="0">
            <a:spAutoFit/>
          </a:bodyPr>
          <a:lstStyle/>
          <a:p>
            <a:r>
              <a:rPr lang="en-US" dirty="0"/>
              <a:t>B</a:t>
            </a:r>
          </a:p>
        </p:txBody>
      </p:sp>
      <p:sp>
        <p:nvSpPr>
          <p:cNvPr id="19" name="TextBox 18">
            <a:extLst>
              <a:ext uri="{FF2B5EF4-FFF2-40B4-BE49-F238E27FC236}">
                <a16:creationId xmlns:a16="http://schemas.microsoft.com/office/drawing/2014/main" id="{5292306F-F7C4-CD40-907C-D29D61E16C29}"/>
              </a:ext>
            </a:extLst>
          </p:cNvPr>
          <p:cNvSpPr txBox="1"/>
          <p:nvPr/>
        </p:nvSpPr>
        <p:spPr>
          <a:xfrm>
            <a:off x="4234327" y="1549248"/>
            <a:ext cx="317716" cy="369332"/>
          </a:xfrm>
          <a:prstGeom prst="rect">
            <a:avLst/>
          </a:prstGeom>
          <a:noFill/>
        </p:spPr>
        <p:txBody>
          <a:bodyPr wrap="none" rtlCol="0">
            <a:spAutoFit/>
          </a:bodyPr>
          <a:lstStyle/>
          <a:p>
            <a:r>
              <a:rPr lang="en-US" dirty="0"/>
              <a:t>A</a:t>
            </a:r>
          </a:p>
        </p:txBody>
      </p:sp>
      <p:sp>
        <p:nvSpPr>
          <p:cNvPr id="20" name="TextBox 19">
            <a:extLst>
              <a:ext uri="{FF2B5EF4-FFF2-40B4-BE49-F238E27FC236}">
                <a16:creationId xmlns:a16="http://schemas.microsoft.com/office/drawing/2014/main" id="{6A6A7B39-26D6-F243-8129-554BBDEA4673}"/>
              </a:ext>
            </a:extLst>
          </p:cNvPr>
          <p:cNvSpPr txBox="1"/>
          <p:nvPr/>
        </p:nvSpPr>
        <p:spPr>
          <a:xfrm>
            <a:off x="4260535" y="3497986"/>
            <a:ext cx="309700" cy="369332"/>
          </a:xfrm>
          <a:prstGeom prst="rect">
            <a:avLst/>
          </a:prstGeom>
          <a:noFill/>
        </p:spPr>
        <p:txBody>
          <a:bodyPr wrap="none" rtlCol="0">
            <a:spAutoFit/>
          </a:bodyPr>
          <a:lstStyle/>
          <a:p>
            <a:r>
              <a:rPr lang="en-US" dirty="0"/>
              <a:t>B</a:t>
            </a:r>
          </a:p>
        </p:txBody>
      </p:sp>
      <p:sp>
        <p:nvSpPr>
          <p:cNvPr id="34" name="TextBox 33">
            <a:extLst>
              <a:ext uri="{FF2B5EF4-FFF2-40B4-BE49-F238E27FC236}">
                <a16:creationId xmlns:a16="http://schemas.microsoft.com/office/drawing/2014/main" id="{F8417C01-5AAE-BA4E-A77A-7D861AC2F447}"/>
              </a:ext>
            </a:extLst>
          </p:cNvPr>
          <p:cNvSpPr txBox="1"/>
          <p:nvPr/>
        </p:nvSpPr>
        <p:spPr>
          <a:xfrm>
            <a:off x="1950091" y="4494510"/>
            <a:ext cx="317716" cy="369332"/>
          </a:xfrm>
          <a:prstGeom prst="rect">
            <a:avLst/>
          </a:prstGeom>
          <a:noFill/>
        </p:spPr>
        <p:txBody>
          <a:bodyPr wrap="none" rtlCol="0">
            <a:spAutoFit/>
          </a:bodyPr>
          <a:lstStyle/>
          <a:p>
            <a:r>
              <a:rPr lang="en-US" dirty="0"/>
              <a:t>A</a:t>
            </a:r>
          </a:p>
        </p:txBody>
      </p:sp>
      <p:sp>
        <p:nvSpPr>
          <p:cNvPr id="35" name="TextBox 34">
            <a:extLst>
              <a:ext uri="{FF2B5EF4-FFF2-40B4-BE49-F238E27FC236}">
                <a16:creationId xmlns:a16="http://schemas.microsoft.com/office/drawing/2014/main" id="{C9AC4130-3B2E-C648-A011-DF47CF4E6A1D}"/>
              </a:ext>
            </a:extLst>
          </p:cNvPr>
          <p:cNvSpPr txBox="1"/>
          <p:nvPr/>
        </p:nvSpPr>
        <p:spPr>
          <a:xfrm>
            <a:off x="3017879" y="4503665"/>
            <a:ext cx="309700" cy="369332"/>
          </a:xfrm>
          <a:prstGeom prst="rect">
            <a:avLst/>
          </a:prstGeom>
          <a:noFill/>
        </p:spPr>
        <p:txBody>
          <a:bodyPr wrap="none" rtlCol="0">
            <a:spAutoFit/>
          </a:bodyPr>
          <a:lstStyle/>
          <a:p>
            <a:r>
              <a:rPr lang="en-US" dirty="0"/>
              <a:t>B</a:t>
            </a:r>
          </a:p>
        </p:txBody>
      </p:sp>
      <p:sp>
        <p:nvSpPr>
          <p:cNvPr id="36" name="TextBox 35">
            <a:extLst>
              <a:ext uri="{FF2B5EF4-FFF2-40B4-BE49-F238E27FC236}">
                <a16:creationId xmlns:a16="http://schemas.microsoft.com/office/drawing/2014/main" id="{D03FF8B2-8851-BC4F-8E73-CFEB6CEBFFD0}"/>
              </a:ext>
            </a:extLst>
          </p:cNvPr>
          <p:cNvSpPr txBox="1"/>
          <p:nvPr/>
        </p:nvSpPr>
        <p:spPr>
          <a:xfrm>
            <a:off x="5208195" y="4509123"/>
            <a:ext cx="317716" cy="369332"/>
          </a:xfrm>
          <a:prstGeom prst="rect">
            <a:avLst/>
          </a:prstGeom>
          <a:noFill/>
        </p:spPr>
        <p:txBody>
          <a:bodyPr wrap="none" rtlCol="0">
            <a:spAutoFit/>
          </a:bodyPr>
          <a:lstStyle/>
          <a:p>
            <a:r>
              <a:rPr lang="en-US" dirty="0"/>
              <a:t>A</a:t>
            </a:r>
          </a:p>
        </p:txBody>
      </p:sp>
      <p:sp>
        <p:nvSpPr>
          <p:cNvPr id="37" name="TextBox 36">
            <a:extLst>
              <a:ext uri="{FF2B5EF4-FFF2-40B4-BE49-F238E27FC236}">
                <a16:creationId xmlns:a16="http://schemas.microsoft.com/office/drawing/2014/main" id="{216D4675-F7C7-5241-AACD-5C80ED276324}"/>
              </a:ext>
            </a:extLst>
          </p:cNvPr>
          <p:cNvSpPr txBox="1"/>
          <p:nvPr/>
        </p:nvSpPr>
        <p:spPr>
          <a:xfrm>
            <a:off x="6275983" y="4518278"/>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866585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091" y="2589458"/>
            <a:ext cx="8229600" cy="1143000"/>
          </a:xfrm>
        </p:spPr>
        <p:txBody>
          <a:bodyPr>
            <a:normAutofit/>
          </a:bodyPr>
          <a:lstStyle/>
          <a:p>
            <a:r>
              <a:rPr lang="en-US" b="1" dirty="0">
                <a:solidFill>
                  <a:srgbClr val="0070C0"/>
                </a:solidFill>
              </a:rPr>
              <a:t>Hints for Instructors</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177391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4955" y="147241"/>
            <a:ext cx="7299978" cy="434612"/>
          </a:xfrm>
        </p:spPr>
        <p:txBody>
          <a:bodyPr>
            <a:noAutofit/>
          </a:bodyPr>
          <a:lstStyle/>
          <a:p>
            <a:r>
              <a:rPr lang="en-US" sz="3200" b="1" dirty="0">
                <a:solidFill>
                  <a:srgbClr val="C00000"/>
                </a:solidFill>
              </a:rPr>
              <a:t>How are these circuits different?</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5" name="Rectangle 4">
            <a:extLst>
              <a:ext uri="{FF2B5EF4-FFF2-40B4-BE49-F238E27FC236}">
                <a16:creationId xmlns:a16="http://schemas.microsoft.com/office/drawing/2014/main" id="{0866FF54-4CCA-614C-B820-CC20FEAB8D1B}"/>
              </a:ext>
            </a:extLst>
          </p:cNvPr>
          <p:cNvSpPr/>
          <p:nvPr/>
        </p:nvSpPr>
        <p:spPr>
          <a:xfrm>
            <a:off x="3254267" y="1007502"/>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OpenPLC</a:t>
            </a:r>
            <a:r>
              <a:rPr lang="en-US" dirty="0">
                <a:solidFill>
                  <a:schemeClr val="tx1"/>
                </a:solidFill>
              </a:rPr>
              <a:t> Raspberry Pi</a:t>
            </a:r>
          </a:p>
        </p:txBody>
      </p:sp>
      <p:cxnSp>
        <p:nvCxnSpPr>
          <p:cNvPr id="7" name="Straight Connector 6">
            <a:extLst>
              <a:ext uri="{FF2B5EF4-FFF2-40B4-BE49-F238E27FC236}">
                <a16:creationId xmlns:a16="http://schemas.microsoft.com/office/drawing/2014/main" id="{EDCB69B3-DF85-0445-A606-539D1617BA39}"/>
              </a:ext>
            </a:extLst>
          </p:cNvPr>
          <p:cNvCxnSpPr>
            <a:cxnSpLocks/>
          </p:cNvCxnSpPr>
          <p:nvPr/>
        </p:nvCxnSpPr>
        <p:spPr>
          <a:xfrm>
            <a:off x="244367" y="704597"/>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D4BE626-0C2C-9F47-8890-73D1A9F20867}"/>
              </a:ext>
            </a:extLst>
          </p:cNvPr>
          <p:cNvCxnSpPr>
            <a:cxnSpLocks/>
          </p:cNvCxnSpPr>
          <p:nvPr/>
        </p:nvCxnSpPr>
        <p:spPr>
          <a:xfrm>
            <a:off x="2318096" y="1259768"/>
            <a:ext cx="93617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42C022D-B0F0-6F4C-8198-789D7B2775F1}"/>
              </a:ext>
            </a:extLst>
          </p:cNvPr>
          <p:cNvCxnSpPr>
            <a:cxnSpLocks/>
          </p:cNvCxnSpPr>
          <p:nvPr/>
        </p:nvCxnSpPr>
        <p:spPr>
          <a:xfrm>
            <a:off x="1305724" y="1259768"/>
            <a:ext cx="70757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C45A495-A983-CC43-88E8-55F6E27FBD7E}"/>
              </a:ext>
            </a:extLst>
          </p:cNvPr>
          <p:cNvCxnSpPr>
            <a:cxnSpLocks/>
          </p:cNvCxnSpPr>
          <p:nvPr/>
        </p:nvCxnSpPr>
        <p:spPr>
          <a:xfrm>
            <a:off x="1926210" y="1118254"/>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434A925-E9ED-3343-90F8-4F6C02AB310D}"/>
              </a:ext>
            </a:extLst>
          </p:cNvPr>
          <p:cNvCxnSpPr>
            <a:cxnSpLocks/>
          </p:cNvCxnSpPr>
          <p:nvPr/>
        </p:nvCxnSpPr>
        <p:spPr>
          <a:xfrm>
            <a:off x="924724" y="1118254"/>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3FFD6F0-8E3F-C042-9BB3-A89F5C982BED}"/>
              </a:ext>
            </a:extLst>
          </p:cNvPr>
          <p:cNvCxnSpPr>
            <a:cxnSpLocks/>
          </p:cNvCxnSpPr>
          <p:nvPr/>
        </p:nvCxnSpPr>
        <p:spPr>
          <a:xfrm>
            <a:off x="511066" y="1259766"/>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C8E1273-3010-9E46-85E1-263D313D323B}"/>
              </a:ext>
            </a:extLst>
          </p:cNvPr>
          <p:cNvCxnSpPr/>
          <p:nvPr/>
        </p:nvCxnSpPr>
        <p:spPr>
          <a:xfrm flipV="1">
            <a:off x="511066" y="700337"/>
            <a:ext cx="0" cy="559429"/>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B535AE7-F371-CD45-B739-8CC82B3116FD}"/>
              </a:ext>
            </a:extLst>
          </p:cNvPr>
          <p:cNvSpPr txBox="1"/>
          <p:nvPr/>
        </p:nvSpPr>
        <p:spPr>
          <a:xfrm>
            <a:off x="244367" y="386217"/>
            <a:ext cx="436338" cy="369332"/>
          </a:xfrm>
          <a:prstGeom prst="rect">
            <a:avLst/>
          </a:prstGeom>
          <a:noFill/>
        </p:spPr>
        <p:txBody>
          <a:bodyPr wrap="none" rtlCol="0">
            <a:spAutoFit/>
          </a:bodyPr>
          <a:lstStyle/>
          <a:p>
            <a:r>
              <a:rPr lang="en-US" b="1" dirty="0"/>
              <a:t>+V</a:t>
            </a:r>
          </a:p>
        </p:txBody>
      </p:sp>
      <p:sp>
        <p:nvSpPr>
          <p:cNvPr id="19" name="TextBox 18">
            <a:extLst>
              <a:ext uri="{FF2B5EF4-FFF2-40B4-BE49-F238E27FC236}">
                <a16:creationId xmlns:a16="http://schemas.microsoft.com/office/drawing/2014/main" id="{7EDCCB34-3003-6C4B-AAE2-F03405E13C0E}"/>
              </a:ext>
            </a:extLst>
          </p:cNvPr>
          <p:cNvSpPr txBox="1"/>
          <p:nvPr/>
        </p:nvSpPr>
        <p:spPr>
          <a:xfrm>
            <a:off x="925132" y="588155"/>
            <a:ext cx="554960" cy="369332"/>
          </a:xfrm>
          <a:prstGeom prst="rect">
            <a:avLst/>
          </a:prstGeom>
          <a:noFill/>
        </p:spPr>
        <p:txBody>
          <a:bodyPr wrap="none" rtlCol="0">
            <a:spAutoFit/>
          </a:bodyPr>
          <a:lstStyle/>
          <a:p>
            <a:r>
              <a:rPr lang="en-US" b="1" dirty="0"/>
              <a:t>PB1</a:t>
            </a:r>
          </a:p>
        </p:txBody>
      </p:sp>
      <p:sp>
        <p:nvSpPr>
          <p:cNvPr id="20" name="TextBox 19">
            <a:extLst>
              <a:ext uri="{FF2B5EF4-FFF2-40B4-BE49-F238E27FC236}">
                <a16:creationId xmlns:a16="http://schemas.microsoft.com/office/drawing/2014/main" id="{5276E741-ECFF-664B-9513-A2C3326CF9BA}"/>
              </a:ext>
            </a:extLst>
          </p:cNvPr>
          <p:cNvSpPr txBox="1"/>
          <p:nvPr/>
        </p:nvSpPr>
        <p:spPr>
          <a:xfrm>
            <a:off x="1926210" y="588155"/>
            <a:ext cx="554960" cy="369332"/>
          </a:xfrm>
          <a:prstGeom prst="rect">
            <a:avLst/>
          </a:prstGeom>
          <a:noFill/>
        </p:spPr>
        <p:txBody>
          <a:bodyPr wrap="none" rtlCol="0">
            <a:spAutoFit/>
          </a:bodyPr>
          <a:lstStyle/>
          <a:p>
            <a:r>
              <a:rPr lang="en-US" b="1" dirty="0"/>
              <a:t>PB2</a:t>
            </a:r>
          </a:p>
        </p:txBody>
      </p:sp>
      <p:cxnSp>
        <p:nvCxnSpPr>
          <p:cNvPr id="22" name="Straight Connector 21">
            <a:extLst>
              <a:ext uri="{FF2B5EF4-FFF2-40B4-BE49-F238E27FC236}">
                <a16:creationId xmlns:a16="http://schemas.microsoft.com/office/drawing/2014/main" id="{4687B2F0-9744-5C49-BDCA-51829D892434}"/>
              </a:ext>
            </a:extLst>
          </p:cNvPr>
          <p:cNvCxnSpPr>
            <a:stCxn id="19" idx="2"/>
            <a:endCxn id="19" idx="2"/>
          </p:cNvCxnSpPr>
          <p:nvPr/>
        </p:nvCxnSpPr>
        <p:spPr>
          <a:xfrm>
            <a:off x="1202612" y="9574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15E2D24-EACC-CF4E-B06F-99A3DC419E2A}"/>
              </a:ext>
            </a:extLst>
          </p:cNvPr>
          <p:cNvCxnSpPr/>
          <p:nvPr/>
        </p:nvCxnSpPr>
        <p:spPr>
          <a:xfrm>
            <a:off x="1180538" y="922311"/>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0A30C4A-A2F4-8047-A3A7-0AE579086486}"/>
              </a:ext>
            </a:extLst>
          </p:cNvPr>
          <p:cNvCxnSpPr/>
          <p:nvPr/>
        </p:nvCxnSpPr>
        <p:spPr>
          <a:xfrm>
            <a:off x="2171137" y="90953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1C0EC40-7138-7D4F-916A-C2E771F822C6}"/>
              </a:ext>
            </a:extLst>
          </p:cNvPr>
          <p:cNvCxnSpPr>
            <a:cxnSpLocks/>
          </p:cNvCxnSpPr>
          <p:nvPr/>
        </p:nvCxnSpPr>
        <p:spPr>
          <a:xfrm flipV="1">
            <a:off x="2786181" y="1259767"/>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FEF7392-4060-7C46-A692-1A8DD8F94E21}"/>
              </a:ext>
            </a:extLst>
          </p:cNvPr>
          <p:cNvCxnSpPr>
            <a:cxnSpLocks/>
          </p:cNvCxnSpPr>
          <p:nvPr/>
        </p:nvCxnSpPr>
        <p:spPr>
          <a:xfrm flipV="1">
            <a:off x="2786181" y="1956453"/>
            <a:ext cx="0" cy="48111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62F31303-C10D-0C4E-8E4F-8FD58DB3E355}"/>
              </a:ext>
            </a:extLst>
          </p:cNvPr>
          <p:cNvSpPr txBox="1"/>
          <p:nvPr/>
        </p:nvSpPr>
        <p:spPr>
          <a:xfrm>
            <a:off x="2210351" y="1525034"/>
            <a:ext cx="431528" cy="369332"/>
          </a:xfrm>
          <a:prstGeom prst="rect">
            <a:avLst/>
          </a:prstGeom>
          <a:noFill/>
        </p:spPr>
        <p:txBody>
          <a:bodyPr wrap="none" rtlCol="0">
            <a:spAutoFit/>
          </a:bodyPr>
          <a:lstStyle/>
          <a:p>
            <a:r>
              <a:rPr lang="en-US" b="1" dirty="0"/>
              <a:t>R1</a:t>
            </a:r>
          </a:p>
        </p:txBody>
      </p:sp>
      <p:sp>
        <p:nvSpPr>
          <p:cNvPr id="47" name="TextBox 46">
            <a:extLst>
              <a:ext uri="{FF2B5EF4-FFF2-40B4-BE49-F238E27FC236}">
                <a16:creationId xmlns:a16="http://schemas.microsoft.com/office/drawing/2014/main" id="{D7BB7E66-D9CD-2647-970B-976F23D81EB2}"/>
              </a:ext>
            </a:extLst>
          </p:cNvPr>
          <p:cNvSpPr txBox="1"/>
          <p:nvPr/>
        </p:nvSpPr>
        <p:spPr>
          <a:xfrm>
            <a:off x="2900202" y="922311"/>
            <a:ext cx="397866" cy="369332"/>
          </a:xfrm>
          <a:prstGeom prst="rect">
            <a:avLst/>
          </a:prstGeom>
          <a:noFill/>
        </p:spPr>
        <p:txBody>
          <a:bodyPr wrap="none" rtlCol="0">
            <a:spAutoFit/>
          </a:bodyPr>
          <a:lstStyle/>
          <a:p>
            <a:r>
              <a:rPr lang="en-US" b="1" dirty="0"/>
              <a:t>IN</a:t>
            </a:r>
          </a:p>
        </p:txBody>
      </p:sp>
      <p:sp>
        <p:nvSpPr>
          <p:cNvPr id="48" name="TextBox 47">
            <a:extLst>
              <a:ext uri="{FF2B5EF4-FFF2-40B4-BE49-F238E27FC236}">
                <a16:creationId xmlns:a16="http://schemas.microsoft.com/office/drawing/2014/main" id="{6EB43B9E-E08A-0E4C-82CD-AD9B0D63FC7F}"/>
              </a:ext>
            </a:extLst>
          </p:cNvPr>
          <p:cNvSpPr txBox="1"/>
          <p:nvPr/>
        </p:nvSpPr>
        <p:spPr>
          <a:xfrm>
            <a:off x="4472439" y="922311"/>
            <a:ext cx="604653" cy="369332"/>
          </a:xfrm>
          <a:prstGeom prst="rect">
            <a:avLst/>
          </a:prstGeom>
          <a:noFill/>
        </p:spPr>
        <p:txBody>
          <a:bodyPr wrap="none" rtlCol="0">
            <a:spAutoFit/>
          </a:bodyPr>
          <a:lstStyle/>
          <a:p>
            <a:r>
              <a:rPr lang="en-US" b="1" dirty="0"/>
              <a:t>OUT</a:t>
            </a:r>
          </a:p>
        </p:txBody>
      </p:sp>
      <p:cxnSp>
        <p:nvCxnSpPr>
          <p:cNvPr id="49" name="Straight Connector 48">
            <a:extLst>
              <a:ext uri="{FF2B5EF4-FFF2-40B4-BE49-F238E27FC236}">
                <a16:creationId xmlns:a16="http://schemas.microsoft.com/office/drawing/2014/main" id="{33335640-2CC7-7048-9223-39BD85877BDB}"/>
              </a:ext>
            </a:extLst>
          </p:cNvPr>
          <p:cNvCxnSpPr>
            <a:cxnSpLocks/>
          </p:cNvCxnSpPr>
          <p:nvPr/>
        </p:nvCxnSpPr>
        <p:spPr>
          <a:xfrm>
            <a:off x="4495238" y="1252462"/>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814B09A-1E24-C946-8318-8C861EAC22D7}"/>
              </a:ext>
            </a:extLst>
          </p:cNvPr>
          <p:cNvCxnSpPr>
            <a:cxnSpLocks/>
          </p:cNvCxnSpPr>
          <p:nvPr/>
        </p:nvCxnSpPr>
        <p:spPr>
          <a:xfrm flipV="1">
            <a:off x="5612138" y="1280751"/>
            <a:ext cx="747122" cy="9305"/>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AD9A8FDD-B1E2-FE45-9992-DC0436DAD875}"/>
              </a:ext>
            </a:extLst>
          </p:cNvPr>
          <p:cNvSpPr txBox="1"/>
          <p:nvPr/>
        </p:nvSpPr>
        <p:spPr>
          <a:xfrm>
            <a:off x="5180610" y="1338052"/>
            <a:ext cx="431528" cy="369332"/>
          </a:xfrm>
          <a:prstGeom prst="rect">
            <a:avLst/>
          </a:prstGeom>
          <a:noFill/>
        </p:spPr>
        <p:txBody>
          <a:bodyPr wrap="none" rtlCol="0">
            <a:spAutoFit/>
          </a:bodyPr>
          <a:lstStyle/>
          <a:p>
            <a:r>
              <a:rPr lang="en-US" b="1" dirty="0"/>
              <a:t>R2</a:t>
            </a:r>
          </a:p>
        </p:txBody>
      </p:sp>
      <p:cxnSp>
        <p:nvCxnSpPr>
          <p:cNvPr id="58" name="Straight Connector 57">
            <a:extLst>
              <a:ext uri="{FF2B5EF4-FFF2-40B4-BE49-F238E27FC236}">
                <a16:creationId xmlns:a16="http://schemas.microsoft.com/office/drawing/2014/main" id="{FAACA79E-FB98-6C45-9640-661D5855850E}"/>
              </a:ext>
            </a:extLst>
          </p:cNvPr>
          <p:cNvCxnSpPr>
            <a:cxnSpLocks/>
          </p:cNvCxnSpPr>
          <p:nvPr/>
        </p:nvCxnSpPr>
        <p:spPr>
          <a:xfrm flipV="1">
            <a:off x="6375532" y="1280751"/>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A91AA5E-994C-B443-ACBD-4C97D0157DE7}"/>
              </a:ext>
            </a:extLst>
          </p:cNvPr>
          <p:cNvCxnSpPr>
            <a:cxnSpLocks/>
          </p:cNvCxnSpPr>
          <p:nvPr/>
        </p:nvCxnSpPr>
        <p:spPr>
          <a:xfrm flipV="1">
            <a:off x="6375532" y="1977437"/>
            <a:ext cx="0" cy="62038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BE9C86A7-255A-BD4B-8733-2E8D379CAE7B}"/>
              </a:ext>
            </a:extLst>
          </p:cNvPr>
          <p:cNvCxnSpPr>
            <a:cxnSpLocks/>
          </p:cNvCxnSpPr>
          <p:nvPr/>
        </p:nvCxnSpPr>
        <p:spPr>
          <a:xfrm>
            <a:off x="2786181" y="2437567"/>
            <a:ext cx="358935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CC10D7C-5CB4-DD42-AC6D-4EAF7362B82F}"/>
              </a:ext>
            </a:extLst>
          </p:cNvPr>
          <p:cNvCxnSpPr>
            <a:cxnSpLocks/>
          </p:cNvCxnSpPr>
          <p:nvPr/>
        </p:nvCxnSpPr>
        <p:spPr>
          <a:xfrm>
            <a:off x="6231998" y="1636263"/>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80E1F29-59F6-E54E-BC14-F4FFB43C75BE}"/>
              </a:ext>
            </a:extLst>
          </p:cNvPr>
          <p:cNvCxnSpPr>
            <a:cxnSpLocks/>
          </p:cNvCxnSpPr>
          <p:nvPr/>
        </p:nvCxnSpPr>
        <p:spPr>
          <a:xfrm>
            <a:off x="6231998" y="1969556"/>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AF0BAE5-94DD-A14B-B44C-17C046C1167C}"/>
              </a:ext>
            </a:extLst>
          </p:cNvPr>
          <p:cNvCxnSpPr/>
          <p:nvPr/>
        </p:nvCxnSpPr>
        <p:spPr>
          <a:xfrm>
            <a:off x="6231998" y="1636263"/>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4F7BF02-6474-3840-AEB8-3B67C8373B84}"/>
              </a:ext>
            </a:extLst>
          </p:cNvPr>
          <p:cNvCxnSpPr/>
          <p:nvPr/>
        </p:nvCxnSpPr>
        <p:spPr>
          <a:xfrm flipH="1">
            <a:off x="6375532" y="1617102"/>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2E8AFD7-1C28-0E4D-BB9D-1BBC7D374800}"/>
              </a:ext>
            </a:extLst>
          </p:cNvPr>
          <p:cNvCxnSpPr>
            <a:cxnSpLocks/>
          </p:cNvCxnSpPr>
          <p:nvPr/>
        </p:nvCxnSpPr>
        <p:spPr>
          <a:xfrm>
            <a:off x="6114332" y="2590407"/>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BA210E1A-6AA8-FC4E-A720-BBD60EAAF2A2}"/>
              </a:ext>
            </a:extLst>
          </p:cNvPr>
          <p:cNvCxnSpPr>
            <a:cxnSpLocks/>
          </p:cNvCxnSpPr>
          <p:nvPr/>
        </p:nvCxnSpPr>
        <p:spPr>
          <a:xfrm>
            <a:off x="6231998" y="2696991"/>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EC4173C-C578-734E-9E75-EBB48112A781}"/>
              </a:ext>
            </a:extLst>
          </p:cNvPr>
          <p:cNvCxnSpPr>
            <a:cxnSpLocks/>
          </p:cNvCxnSpPr>
          <p:nvPr/>
        </p:nvCxnSpPr>
        <p:spPr>
          <a:xfrm>
            <a:off x="6312838" y="2811683"/>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3DAEA78C-F3BF-A14A-AC2E-4965052FE1F2}"/>
              </a:ext>
            </a:extLst>
          </p:cNvPr>
          <p:cNvSpPr txBox="1"/>
          <p:nvPr/>
        </p:nvSpPr>
        <p:spPr>
          <a:xfrm>
            <a:off x="6604188" y="1573623"/>
            <a:ext cx="657552" cy="369332"/>
          </a:xfrm>
          <a:prstGeom prst="rect">
            <a:avLst/>
          </a:prstGeom>
          <a:noFill/>
        </p:spPr>
        <p:txBody>
          <a:bodyPr wrap="none" rtlCol="0">
            <a:spAutoFit/>
          </a:bodyPr>
          <a:lstStyle/>
          <a:p>
            <a:r>
              <a:rPr lang="en-US" b="1" dirty="0"/>
              <a:t>LED1</a:t>
            </a:r>
          </a:p>
        </p:txBody>
      </p:sp>
      <p:sp>
        <p:nvSpPr>
          <p:cNvPr id="116" name="TextBox 115">
            <a:extLst>
              <a:ext uri="{FF2B5EF4-FFF2-40B4-BE49-F238E27FC236}">
                <a16:creationId xmlns:a16="http://schemas.microsoft.com/office/drawing/2014/main" id="{2E98D85C-56AB-974E-967D-4CBBDA09D056}"/>
              </a:ext>
            </a:extLst>
          </p:cNvPr>
          <p:cNvSpPr txBox="1"/>
          <p:nvPr/>
        </p:nvSpPr>
        <p:spPr>
          <a:xfrm>
            <a:off x="272709" y="2326652"/>
            <a:ext cx="436338" cy="369332"/>
          </a:xfrm>
          <a:prstGeom prst="rect">
            <a:avLst/>
          </a:prstGeom>
          <a:noFill/>
        </p:spPr>
        <p:txBody>
          <a:bodyPr wrap="none" rtlCol="0">
            <a:spAutoFit/>
          </a:bodyPr>
          <a:lstStyle/>
          <a:p>
            <a:r>
              <a:rPr lang="en-US" b="1" dirty="0"/>
              <a:t>+V</a:t>
            </a:r>
          </a:p>
        </p:txBody>
      </p:sp>
      <p:sp>
        <p:nvSpPr>
          <p:cNvPr id="78" name="Rectangle 77">
            <a:extLst>
              <a:ext uri="{FF2B5EF4-FFF2-40B4-BE49-F238E27FC236}">
                <a16:creationId xmlns:a16="http://schemas.microsoft.com/office/drawing/2014/main" id="{9FA640EE-97DC-9948-B06C-89107B42CA8A}"/>
              </a:ext>
            </a:extLst>
          </p:cNvPr>
          <p:cNvSpPr/>
          <p:nvPr/>
        </p:nvSpPr>
        <p:spPr>
          <a:xfrm>
            <a:off x="3266837" y="2943398"/>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OpenPLC</a:t>
            </a:r>
            <a:r>
              <a:rPr lang="en-US" dirty="0">
                <a:solidFill>
                  <a:schemeClr val="tx1"/>
                </a:solidFill>
              </a:rPr>
              <a:t> Raspberry Pi</a:t>
            </a:r>
          </a:p>
        </p:txBody>
      </p:sp>
      <p:cxnSp>
        <p:nvCxnSpPr>
          <p:cNvPr id="79" name="Straight Connector 78">
            <a:extLst>
              <a:ext uri="{FF2B5EF4-FFF2-40B4-BE49-F238E27FC236}">
                <a16:creationId xmlns:a16="http://schemas.microsoft.com/office/drawing/2014/main" id="{BBE6075E-5C96-354E-A9AA-8F28C003F563}"/>
              </a:ext>
            </a:extLst>
          </p:cNvPr>
          <p:cNvCxnSpPr>
            <a:cxnSpLocks/>
          </p:cNvCxnSpPr>
          <p:nvPr/>
        </p:nvCxnSpPr>
        <p:spPr>
          <a:xfrm>
            <a:off x="256937" y="2640493"/>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EA279CC-ECB6-5143-AD8C-F341E1A25121}"/>
              </a:ext>
            </a:extLst>
          </p:cNvPr>
          <p:cNvCxnSpPr>
            <a:cxnSpLocks/>
          </p:cNvCxnSpPr>
          <p:nvPr/>
        </p:nvCxnSpPr>
        <p:spPr>
          <a:xfrm flipV="1">
            <a:off x="1352859" y="3195664"/>
            <a:ext cx="1913978" cy="2098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081340E0-4133-7A45-BF6B-72AE404AA636}"/>
              </a:ext>
            </a:extLst>
          </p:cNvPr>
          <p:cNvCxnSpPr>
            <a:cxnSpLocks/>
          </p:cNvCxnSpPr>
          <p:nvPr/>
        </p:nvCxnSpPr>
        <p:spPr>
          <a:xfrm>
            <a:off x="1352859" y="4015795"/>
            <a:ext cx="70757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B3A35DE4-1502-B449-9AA5-7C6756A0BC6D}"/>
              </a:ext>
            </a:extLst>
          </p:cNvPr>
          <p:cNvCxnSpPr>
            <a:cxnSpLocks/>
          </p:cNvCxnSpPr>
          <p:nvPr/>
        </p:nvCxnSpPr>
        <p:spPr>
          <a:xfrm>
            <a:off x="915628" y="3876426"/>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1CEB8D3-5A66-C942-8FB8-4CE0DD8E94FA}"/>
              </a:ext>
            </a:extLst>
          </p:cNvPr>
          <p:cNvCxnSpPr>
            <a:cxnSpLocks/>
          </p:cNvCxnSpPr>
          <p:nvPr/>
        </p:nvCxnSpPr>
        <p:spPr>
          <a:xfrm>
            <a:off x="937294" y="3054150"/>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E22FFBB-B30C-B940-9DB3-80B284B7348C}"/>
              </a:ext>
            </a:extLst>
          </p:cNvPr>
          <p:cNvCxnSpPr>
            <a:cxnSpLocks/>
          </p:cNvCxnSpPr>
          <p:nvPr/>
        </p:nvCxnSpPr>
        <p:spPr>
          <a:xfrm>
            <a:off x="523636" y="3195662"/>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9CE0D1DE-0D13-B645-AC8F-63D749A548B6}"/>
              </a:ext>
            </a:extLst>
          </p:cNvPr>
          <p:cNvCxnSpPr>
            <a:cxnSpLocks/>
          </p:cNvCxnSpPr>
          <p:nvPr/>
        </p:nvCxnSpPr>
        <p:spPr>
          <a:xfrm flipV="1">
            <a:off x="523636" y="2636234"/>
            <a:ext cx="0" cy="137956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28FACCB1-0DF6-174E-97E5-A5B1D254BA2C}"/>
              </a:ext>
            </a:extLst>
          </p:cNvPr>
          <p:cNvSpPr txBox="1"/>
          <p:nvPr/>
        </p:nvSpPr>
        <p:spPr>
          <a:xfrm>
            <a:off x="937702" y="2524051"/>
            <a:ext cx="554960" cy="369332"/>
          </a:xfrm>
          <a:prstGeom prst="rect">
            <a:avLst/>
          </a:prstGeom>
          <a:noFill/>
        </p:spPr>
        <p:txBody>
          <a:bodyPr wrap="none" rtlCol="0">
            <a:spAutoFit/>
          </a:bodyPr>
          <a:lstStyle/>
          <a:p>
            <a:r>
              <a:rPr lang="en-US" b="1" dirty="0"/>
              <a:t>PB1</a:t>
            </a:r>
          </a:p>
        </p:txBody>
      </p:sp>
      <p:sp>
        <p:nvSpPr>
          <p:cNvPr id="87" name="TextBox 86">
            <a:extLst>
              <a:ext uri="{FF2B5EF4-FFF2-40B4-BE49-F238E27FC236}">
                <a16:creationId xmlns:a16="http://schemas.microsoft.com/office/drawing/2014/main" id="{58D7C124-8BB3-E84B-B2D4-48D40CD91AFA}"/>
              </a:ext>
            </a:extLst>
          </p:cNvPr>
          <p:cNvSpPr txBox="1"/>
          <p:nvPr/>
        </p:nvSpPr>
        <p:spPr>
          <a:xfrm>
            <a:off x="915628" y="3346327"/>
            <a:ext cx="554960" cy="369332"/>
          </a:xfrm>
          <a:prstGeom prst="rect">
            <a:avLst/>
          </a:prstGeom>
          <a:noFill/>
        </p:spPr>
        <p:txBody>
          <a:bodyPr wrap="none" rtlCol="0">
            <a:spAutoFit/>
          </a:bodyPr>
          <a:lstStyle/>
          <a:p>
            <a:r>
              <a:rPr lang="en-US" b="1" dirty="0"/>
              <a:t>PB2</a:t>
            </a:r>
          </a:p>
        </p:txBody>
      </p:sp>
      <p:cxnSp>
        <p:nvCxnSpPr>
          <p:cNvPr id="88" name="Straight Connector 87">
            <a:extLst>
              <a:ext uri="{FF2B5EF4-FFF2-40B4-BE49-F238E27FC236}">
                <a16:creationId xmlns:a16="http://schemas.microsoft.com/office/drawing/2014/main" id="{2A12AA84-A4CA-E04A-AF54-2A5668A4E149}"/>
              </a:ext>
            </a:extLst>
          </p:cNvPr>
          <p:cNvCxnSpPr>
            <a:stCxn id="86" idx="2"/>
            <a:endCxn id="86" idx="2"/>
          </p:cNvCxnSpPr>
          <p:nvPr/>
        </p:nvCxnSpPr>
        <p:spPr>
          <a:xfrm>
            <a:off x="1215182" y="2893383"/>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4331BC5B-F58D-4D46-B7F0-FBADB8708892}"/>
              </a:ext>
            </a:extLst>
          </p:cNvPr>
          <p:cNvCxnSpPr/>
          <p:nvPr/>
        </p:nvCxnSpPr>
        <p:spPr>
          <a:xfrm>
            <a:off x="1193108" y="2858207"/>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9A23F06-1B15-7D46-8816-8CF612CE4B24}"/>
              </a:ext>
            </a:extLst>
          </p:cNvPr>
          <p:cNvCxnSpPr/>
          <p:nvPr/>
        </p:nvCxnSpPr>
        <p:spPr>
          <a:xfrm>
            <a:off x="1160555" y="3667702"/>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32E10A2B-0894-C54D-8636-799AE3C96AD3}"/>
              </a:ext>
            </a:extLst>
          </p:cNvPr>
          <p:cNvCxnSpPr>
            <a:cxnSpLocks/>
          </p:cNvCxnSpPr>
          <p:nvPr/>
        </p:nvCxnSpPr>
        <p:spPr>
          <a:xfrm flipV="1">
            <a:off x="2798751" y="3195663"/>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84F882BC-54FE-8345-87FB-356DB029D096}"/>
              </a:ext>
            </a:extLst>
          </p:cNvPr>
          <p:cNvCxnSpPr>
            <a:cxnSpLocks/>
          </p:cNvCxnSpPr>
          <p:nvPr/>
        </p:nvCxnSpPr>
        <p:spPr>
          <a:xfrm flipV="1">
            <a:off x="2798751" y="3892349"/>
            <a:ext cx="0" cy="48111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7756AB1A-7D26-B144-AF19-B32FBA192509}"/>
              </a:ext>
            </a:extLst>
          </p:cNvPr>
          <p:cNvSpPr txBox="1"/>
          <p:nvPr/>
        </p:nvSpPr>
        <p:spPr>
          <a:xfrm>
            <a:off x="2222921" y="3460930"/>
            <a:ext cx="431528" cy="369332"/>
          </a:xfrm>
          <a:prstGeom prst="rect">
            <a:avLst/>
          </a:prstGeom>
          <a:noFill/>
        </p:spPr>
        <p:txBody>
          <a:bodyPr wrap="none" rtlCol="0">
            <a:spAutoFit/>
          </a:bodyPr>
          <a:lstStyle/>
          <a:p>
            <a:r>
              <a:rPr lang="en-US" b="1" dirty="0"/>
              <a:t>R1</a:t>
            </a:r>
          </a:p>
        </p:txBody>
      </p:sp>
      <p:sp>
        <p:nvSpPr>
          <p:cNvPr id="97" name="TextBox 96">
            <a:extLst>
              <a:ext uri="{FF2B5EF4-FFF2-40B4-BE49-F238E27FC236}">
                <a16:creationId xmlns:a16="http://schemas.microsoft.com/office/drawing/2014/main" id="{A3E7C7C6-2864-CF42-B414-283F1D3AAE79}"/>
              </a:ext>
            </a:extLst>
          </p:cNvPr>
          <p:cNvSpPr txBox="1"/>
          <p:nvPr/>
        </p:nvSpPr>
        <p:spPr>
          <a:xfrm>
            <a:off x="2912772" y="2858207"/>
            <a:ext cx="397866" cy="369332"/>
          </a:xfrm>
          <a:prstGeom prst="rect">
            <a:avLst/>
          </a:prstGeom>
          <a:noFill/>
        </p:spPr>
        <p:txBody>
          <a:bodyPr wrap="none" rtlCol="0">
            <a:spAutoFit/>
          </a:bodyPr>
          <a:lstStyle/>
          <a:p>
            <a:r>
              <a:rPr lang="en-US" b="1" dirty="0"/>
              <a:t>IN</a:t>
            </a:r>
          </a:p>
        </p:txBody>
      </p:sp>
      <p:sp>
        <p:nvSpPr>
          <p:cNvPr id="98" name="TextBox 97">
            <a:extLst>
              <a:ext uri="{FF2B5EF4-FFF2-40B4-BE49-F238E27FC236}">
                <a16:creationId xmlns:a16="http://schemas.microsoft.com/office/drawing/2014/main" id="{F742E233-55C7-CD4A-9C5A-057EA7DF239F}"/>
              </a:ext>
            </a:extLst>
          </p:cNvPr>
          <p:cNvSpPr txBox="1"/>
          <p:nvPr/>
        </p:nvSpPr>
        <p:spPr>
          <a:xfrm>
            <a:off x="4485009" y="2858207"/>
            <a:ext cx="604653" cy="369332"/>
          </a:xfrm>
          <a:prstGeom prst="rect">
            <a:avLst/>
          </a:prstGeom>
          <a:noFill/>
        </p:spPr>
        <p:txBody>
          <a:bodyPr wrap="none" rtlCol="0">
            <a:spAutoFit/>
          </a:bodyPr>
          <a:lstStyle/>
          <a:p>
            <a:r>
              <a:rPr lang="en-US" b="1" dirty="0"/>
              <a:t>OUT</a:t>
            </a:r>
          </a:p>
        </p:txBody>
      </p:sp>
      <p:cxnSp>
        <p:nvCxnSpPr>
          <p:cNvPr id="99" name="Straight Connector 98">
            <a:extLst>
              <a:ext uri="{FF2B5EF4-FFF2-40B4-BE49-F238E27FC236}">
                <a16:creationId xmlns:a16="http://schemas.microsoft.com/office/drawing/2014/main" id="{70DEF73C-BC7E-5D48-A660-3BDBB7D7CF43}"/>
              </a:ext>
            </a:extLst>
          </p:cNvPr>
          <p:cNvCxnSpPr>
            <a:cxnSpLocks/>
            <a:endCxn id="190" idx="1"/>
          </p:cNvCxnSpPr>
          <p:nvPr/>
        </p:nvCxnSpPr>
        <p:spPr>
          <a:xfrm>
            <a:off x="4543008" y="3197250"/>
            <a:ext cx="842465" cy="1005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306A9E02-4970-0E49-A693-FC05C407269D}"/>
              </a:ext>
            </a:extLst>
          </p:cNvPr>
          <p:cNvCxnSpPr>
            <a:cxnSpLocks/>
          </p:cNvCxnSpPr>
          <p:nvPr/>
        </p:nvCxnSpPr>
        <p:spPr>
          <a:xfrm>
            <a:off x="5672899" y="3209343"/>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0028D39F-48DA-1F48-B6DC-E3700F7A3114}"/>
              </a:ext>
            </a:extLst>
          </p:cNvPr>
          <p:cNvSpPr txBox="1"/>
          <p:nvPr/>
        </p:nvSpPr>
        <p:spPr>
          <a:xfrm>
            <a:off x="5233379" y="3329067"/>
            <a:ext cx="431528" cy="369332"/>
          </a:xfrm>
          <a:prstGeom prst="rect">
            <a:avLst/>
          </a:prstGeom>
          <a:noFill/>
        </p:spPr>
        <p:txBody>
          <a:bodyPr wrap="none" rtlCol="0">
            <a:spAutoFit/>
          </a:bodyPr>
          <a:lstStyle/>
          <a:p>
            <a:r>
              <a:rPr lang="en-US" b="1" dirty="0"/>
              <a:t>R2</a:t>
            </a:r>
          </a:p>
        </p:txBody>
      </p:sp>
      <p:cxnSp>
        <p:nvCxnSpPr>
          <p:cNvPr id="105" name="Straight Connector 104">
            <a:extLst>
              <a:ext uri="{FF2B5EF4-FFF2-40B4-BE49-F238E27FC236}">
                <a16:creationId xmlns:a16="http://schemas.microsoft.com/office/drawing/2014/main" id="{FBEF4C0B-CC99-7746-894D-0E62FB2243F0}"/>
              </a:ext>
            </a:extLst>
          </p:cNvPr>
          <p:cNvCxnSpPr>
            <a:cxnSpLocks/>
          </p:cNvCxnSpPr>
          <p:nvPr/>
        </p:nvCxnSpPr>
        <p:spPr>
          <a:xfrm flipV="1">
            <a:off x="6388102" y="3216647"/>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EF549EFF-322B-CC41-A45D-6684FB773BCA}"/>
              </a:ext>
            </a:extLst>
          </p:cNvPr>
          <p:cNvCxnSpPr>
            <a:cxnSpLocks/>
          </p:cNvCxnSpPr>
          <p:nvPr/>
        </p:nvCxnSpPr>
        <p:spPr>
          <a:xfrm flipV="1">
            <a:off x="6388102" y="3913333"/>
            <a:ext cx="0" cy="62038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4EC511-2063-8845-BF79-8E3C139C7A94}"/>
              </a:ext>
            </a:extLst>
          </p:cNvPr>
          <p:cNvCxnSpPr>
            <a:cxnSpLocks/>
          </p:cNvCxnSpPr>
          <p:nvPr/>
        </p:nvCxnSpPr>
        <p:spPr>
          <a:xfrm>
            <a:off x="2798751" y="4373463"/>
            <a:ext cx="358935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C73519A5-B701-3040-9AA2-14BD2CF053C7}"/>
              </a:ext>
            </a:extLst>
          </p:cNvPr>
          <p:cNvCxnSpPr>
            <a:cxnSpLocks/>
          </p:cNvCxnSpPr>
          <p:nvPr/>
        </p:nvCxnSpPr>
        <p:spPr>
          <a:xfrm>
            <a:off x="6244568" y="3572159"/>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23E31E-266B-4849-AC07-1FCD67D3C48C}"/>
              </a:ext>
            </a:extLst>
          </p:cNvPr>
          <p:cNvCxnSpPr>
            <a:cxnSpLocks/>
          </p:cNvCxnSpPr>
          <p:nvPr/>
        </p:nvCxnSpPr>
        <p:spPr>
          <a:xfrm>
            <a:off x="6244568" y="3905452"/>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4F97FC4F-7C7E-6B43-B20F-7ACE9FB32170}"/>
              </a:ext>
            </a:extLst>
          </p:cNvPr>
          <p:cNvCxnSpPr/>
          <p:nvPr/>
        </p:nvCxnSpPr>
        <p:spPr>
          <a:xfrm>
            <a:off x="6244568" y="3572159"/>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259D23F9-B6D8-6047-8653-A282D3FA9910}"/>
              </a:ext>
            </a:extLst>
          </p:cNvPr>
          <p:cNvCxnSpPr/>
          <p:nvPr/>
        </p:nvCxnSpPr>
        <p:spPr>
          <a:xfrm flipH="1">
            <a:off x="6388102" y="3552998"/>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4E57B33B-5942-7D43-8918-079F01DDF5BD}"/>
              </a:ext>
            </a:extLst>
          </p:cNvPr>
          <p:cNvCxnSpPr>
            <a:cxnSpLocks/>
          </p:cNvCxnSpPr>
          <p:nvPr/>
        </p:nvCxnSpPr>
        <p:spPr>
          <a:xfrm>
            <a:off x="6126902" y="4526303"/>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2E2DC94D-BF67-1240-8E2C-AA8FC7E5FCBB}"/>
              </a:ext>
            </a:extLst>
          </p:cNvPr>
          <p:cNvCxnSpPr>
            <a:cxnSpLocks/>
          </p:cNvCxnSpPr>
          <p:nvPr/>
        </p:nvCxnSpPr>
        <p:spPr>
          <a:xfrm>
            <a:off x="6244568" y="4632887"/>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5200B11-E2AA-3F4F-8BF7-4E2E6C1D3F81}"/>
              </a:ext>
            </a:extLst>
          </p:cNvPr>
          <p:cNvCxnSpPr>
            <a:cxnSpLocks/>
          </p:cNvCxnSpPr>
          <p:nvPr/>
        </p:nvCxnSpPr>
        <p:spPr>
          <a:xfrm>
            <a:off x="6325408" y="4747579"/>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0F163C09-A4C3-2E44-85E6-24E68E368BA7}"/>
              </a:ext>
            </a:extLst>
          </p:cNvPr>
          <p:cNvSpPr txBox="1"/>
          <p:nvPr/>
        </p:nvSpPr>
        <p:spPr>
          <a:xfrm>
            <a:off x="6616758" y="3509519"/>
            <a:ext cx="657552" cy="369332"/>
          </a:xfrm>
          <a:prstGeom prst="rect">
            <a:avLst/>
          </a:prstGeom>
          <a:noFill/>
        </p:spPr>
        <p:txBody>
          <a:bodyPr wrap="none" rtlCol="0">
            <a:spAutoFit/>
          </a:bodyPr>
          <a:lstStyle/>
          <a:p>
            <a:r>
              <a:rPr lang="en-US" b="1" dirty="0"/>
              <a:t>LED1</a:t>
            </a:r>
          </a:p>
        </p:txBody>
      </p:sp>
      <p:cxnSp>
        <p:nvCxnSpPr>
          <p:cNvPr id="117" name="Straight Connector 116">
            <a:extLst>
              <a:ext uri="{FF2B5EF4-FFF2-40B4-BE49-F238E27FC236}">
                <a16:creationId xmlns:a16="http://schemas.microsoft.com/office/drawing/2014/main" id="{24706BB2-E783-1247-BEA1-382DE0A71791}"/>
              </a:ext>
            </a:extLst>
          </p:cNvPr>
          <p:cNvCxnSpPr>
            <a:cxnSpLocks/>
          </p:cNvCxnSpPr>
          <p:nvPr/>
        </p:nvCxnSpPr>
        <p:spPr>
          <a:xfrm>
            <a:off x="517817" y="4002463"/>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1C650F92-E5C4-6248-9672-1686D0438981}"/>
              </a:ext>
            </a:extLst>
          </p:cNvPr>
          <p:cNvCxnSpPr>
            <a:cxnSpLocks/>
          </p:cNvCxnSpPr>
          <p:nvPr/>
        </p:nvCxnSpPr>
        <p:spPr>
          <a:xfrm flipV="1">
            <a:off x="2060430" y="3188358"/>
            <a:ext cx="0" cy="814105"/>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4101C2AA-08F9-4341-8A51-73A8C2AACAE7}"/>
              </a:ext>
            </a:extLst>
          </p:cNvPr>
          <p:cNvSpPr txBox="1"/>
          <p:nvPr/>
        </p:nvSpPr>
        <p:spPr>
          <a:xfrm>
            <a:off x="306672" y="4251620"/>
            <a:ext cx="436338" cy="369332"/>
          </a:xfrm>
          <a:prstGeom prst="rect">
            <a:avLst/>
          </a:prstGeom>
          <a:noFill/>
        </p:spPr>
        <p:txBody>
          <a:bodyPr wrap="none" rtlCol="0">
            <a:spAutoFit/>
          </a:bodyPr>
          <a:lstStyle/>
          <a:p>
            <a:r>
              <a:rPr lang="en-US" b="1" dirty="0"/>
              <a:t>+V</a:t>
            </a:r>
          </a:p>
        </p:txBody>
      </p:sp>
      <p:sp>
        <p:nvSpPr>
          <p:cNvPr id="129" name="Rectangle 128">
            <a:extLst>
              <a:ext uri="{FF2B5EF4-FFF2-40B4-BE49-F238E27FC236}">
                <a16:creationId xmlns:a16="http://schemas.microsoft.com/office/drawing/2014/main" id="{9CADF6E1-0685-E241-B35D-B9B63C8B6D1B}"/>
              </a:ext>
            </a:extLst>
          </p:cNvPr>
          <p:cNvSpPr/>
          <p:nvPr/>
        </p:nvSpPr>
        <p:spPr>
          <a:xfrm>
            <a:off x="3300800" y="4868366"/>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OpenPLC</a:t>
            </a:r>
            <a:r>
              <a:rPr lang="en-US" dirty="0">
                <a:solidFill>
                  <a:schemeClr val="tx1"/>
                </a:solidFill>
              </a:rPr>
              <a:t> Raspberry Pi</a:t>
            </a:r>
          </a:p>
        </p:txBody>
      </p:sp>
      <p:cxnSp>
        <p:nvCxnSpPr>
          <p:cNvPr id="130" name="Straight Connector 129">
            <a:extLst>
              <a:ext uri="{FF2B5EF4-FFF2-40B4-BE49-F238E27FC236}">
                <a16:creationId xmlns:a16="http://schemas.microsoft.com/office/drawing/2014/main" id="{7720748F-11F4-4A44-B755-0E1D28CDD432}"/>
              </a:ext>
            </a:extLst>
          </p:cNvPr>
          <p:cNvCxnSpPr>
            <a:cxnSpLocks/>
          </p:cNvCxnSpPr>
          <p:nvPr/>
        </p:nvCxnSpPr>
        <p:spPr>
          <a:xfrm>
            <a:off x="290900" y="4565461"/>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229AB41D-752C-F64B-9F55-28CCC4E9F205}"/>
              </a:ext>
            </a:extLst>
          </p:cNvPr>
          <p:cNvCxnSpPr>
            <a:cxnSpLocks/>
          </p:cNvCxnSpPr>
          <p:nvPr/>
        </p:nvCxnSpPr>
        <p:spPr>
          <a:xfrm flipV="1">
            <a:off x="1386822" y="5032496"/>
            <a:ext cx="1913978" cy="2098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763D5BE-CF6F-ED46-9DBE-605C954C154D}"/>
              </a:ext>
            </a:extLst>
          </p:cNvPr>
          <p:cNvCxnSpPr>
            <a:cxnSpLocks/>
          </p:cNvCxnSpPr>
          <p:nvPr/>
        </p:nvCxnSpPr>
        <p:spPr>
          <a:xfrm>
            <a:off x="1397839" y="5720426"/>
            <a:ext cx="53938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857B04C2-34F0-154D-8918-02619D200B78}"/>
              </a:ext>
            </a:extLst>
          </p:cNvPr>
          <p:cNvCxnSpPr>
            <a:cxnSpLocks/>
          </p:cNvCxnSpPr>
          <p:nvPr/>
        </p:nvCxnSpPr>
        <p:spPr>
          <a:xfrm>
            <a:off x="982274" y="5832690"/>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46D65FB3-AFF7-6B41-8D0C-0A4A304E7AF8}"/>
              </a:ext>
            </a:extLst>
          </p:cNvPr>
          <p:cNvCxnSpPr>
            <a:cxnSpLocks/>
          </p:cNvCxnSpPr>
          <p:nvPr/>
        </p:nvCxnSpPr>
        <p:spPr>
          <a:xfrm>
            <a:off x="971257" y="4890982"/>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D1BECDAC-4C70-A443-A7AF-051259ECE4B1}"/>
              </a:ext>
            </a:extLst>
          </p:cNvPr>
          <p:cNvCxnSpPr>
            <a:cxnSpLocks/>
          </p:cNvCxnSpPr>
          <p:nvPr/>
        </p:nvCxnSpPr>
        <p:spPr>
          <a:xfrm>
            <a:off x="557599" y="5032494"/>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0A07452C-8682-D74C-9E09-335636BCBA9C}"/>
              </a:ext>
            </a:extLst>
          </p:cNvPr>
          <p:cNvCxnSpPr>
            <a:cxnSpLocks/>
          </p:cNvCxnSpPr>
          <p:nvPr/>
        </p:nvCxnSpPr>
        <p:spPr>
          <a:xfrm flipV="1">
            <a:off x="557599" y="4561202"/>
            <a:ext cx="0" cy="137956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7" name="TextBox 136">
            <a:extLst>
              <a:ext uri="{FF2B5EF4-FFF2-40B4-BE49-F238E27FC236}">
                <a16:creationId xmlns:a16="http://schemas.microsoft.com/office/drawing/2014/main" id="{6B6C6B9E-D968-B544-8902-42B632F2576F}"/>
              </a:ext>
            </a:extLst>
          </p:cNvPr>
          <p:cNvSpPr txBox="1"/>
          <p:nvPr/>
        </p:nvSpPr>
        <p:spPr>
          <a:xfrm>
            <a:off x="971665" y="4360883"/>
            <a:ext cx="554960" cy="369332"/>
          </a:xfrm>
          <a:prstGeom prst="rect">
            <a:avLst/>
          </a:prstGeom>
          <a:noFill/>
        </p:spPr>
        <p:txBody>
          <a:bodyPr wrap="none" rtlCol="0">
            <a:spAutoFit/>
          </a:bodyPr>
          <a:lstStyle/>
          <a:p>
            <a:r>
              <a:rPr lang="en-US" b="1" dirty="0"/>
              <a:t>PB1</a:t>
            </a:r>
          </a:p>
        </p:txBody>
      </p:sp>
      <p:sp>
        <p:nvSpPr>
          <p:cNvPr id="138" name="TextBox 137">
            <a:extLst>
              <a:ext uri="{FF2B5EF4-FFF2-40B4-BE49-F238E27FC236}">
                <a16:creationId xmlns:a16="http://schemas.microsoft.com/office/drawing/2014/main" id="{004CDC5E-7D2D-EA49-BC0C-3ACD8A9E7F42}"/>
              </a:ext>
            </a:extLst>
          </p:cNvPr>
          <p:cNvSpPr txBox="1"/>
          <p:nvPr/>
        </p:nvSpPr>
        <p:spPr>
          <a:xfrm>
            <a:off x="937294" y="6030133"/>
            <a:ext cx="554960" cy="369332"/>
          </a:xfrm>
          <a:prstGeom prst="rect">
            <a:avLst/>
          </a:prstGeom>
          <a:noFill/>
        </p:spPr>
        <p:txBody>
          <a:bodyPr wrap="none" rtlCol="0">
            <a:spAutoFit/>
          </a:bodyPr>
          <a:lstStyle/>
          <a:p>
            <a:r>
              <a:rPr lang="en-US" b="1" dirty="0"/>
              <a:t>PB2</a:t>
            </a:r>
          </a:p>
        </p:txBody>
      </p:sp>
      <p:cxnSp>
        <p:nvCxnSpPr>
          <p:cNvPr id="139" name="Straight Connector 138">
            <a:extLst>
              <a:ext uri="{FF2B5EF4-FFF2-40B4-BE49-F238E27FC236}">
                <a16:creationId xmlns:a16="http://schemas.microsoft.com/office/drawing/2014/main" id="{888A4F70-9C00-1D47-A6EB-D2ADD20B095A}"/>
              </a:ext>
            </a:extLst>
          </p:cNvPr>
          <p:cNvCxnSpPr>
            <a:stCxn id="137" idx="2"/>
            <a:endCxn id="137" idx="2"/>
          </p:cNvCxnSpPr>
          <p:nvPr/>
        </p:nvCxnSpPr>
        <p:spPr>
          <a:xfrm>
            <a:off x="1249145" y="4730215"/>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F2E8B35-B75E-0544-A542-DC17D287CD55}"/>
              </a:ext>
            </a:extLst>
          </p:cNvPr>
          <p:cNvCxnSpPr/>
          <p:nvPr/>
        </p:nvCxnSpPr>
        <p:spPr>
          <a:xfrm>
            <a:off x="1227071" y="4695039"/>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C29F1C67-736F-2147-9B7B-DE2276A6CDA5}"/>
              </a:ext>
            </a:extLst>
          </p:cNvPr>
          <p:cNvCxnSpPr/>
          <p:nvPr/>
        </p:nvCxnSpPr>
        <p:spPr>
          <a:xfrm>
            <a:off x="1227071" y="5814179"/>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FC72AFA-C8DD-094E-9B01-921DB927E4CE}"/>
              </a:ext>
            </a:extLst>
          </p:cNvPr>
          <p:cNvCxnSpPr>
            <a:cxnSpLocks/>
          </p:cNvCxnSpPr>
          <p:nvPr/>
        </p:nvCxnSpPr>
        <p:spPr>
          <a:xfrm flipV="1">
            <a:off x="2834127" y="5730008"/>
            <a:ext cx="0" cy="15664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FE8BD3B-7FD5-4743-9609-ADB865FF2489}"/>
              </a:ext>
            </a:extLst>
          </p:cNvPr>
          <p:cNvCxnSpPr>
            <a:cxnSpLocks/>
            <a:endCxn id="171" idx="2"/>
          </p:cNvCxnSpPr>
          <p:nvPr/>
        </p:nvCxnSpPr>
        <p:spPr>
          <a:xfrm flipH="1" flipV="1">
            <a:off x="2835459" y="6232922"/>
            <a:ext cx="1358" cy="21974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47" name="TextBox 146">
            <a:extLst>
              <a:ext uri="{FF2B5EF4-FFF2-40B4-BE49-F238E27FC236}">
                <a16:creationId xmlns:a16="http://schemas.microsoft.com/office/drawing/2014/main" id="{BE48EEF0-1AB0-EC4F-9170-75640BCB0449}"/>
              </a:ext>
            </a:extLst>
          </p:cNvPr>
          <p:cNvSpPr txBox="1"/>
          <p:nvPr/>
        </p:nvSpPr>
        <p:spPr>
          <a:xfrm>
            <a:off x="2391582" y="5927431"/>
            <a:ext cx="431528" cy="369332"/>
          </a:xfrm>
          <a:prstGeom prst="rect">
            <a:avLst/>
          </a:prstGeom>
          <a:noFill/>
        </p:spPr>
        <p:txBody>
          <a:bodyPr wrap="none" rtlCol="0">
            <a:spAutoFit/>
          </a:bodyPr>
          <a:lstStyle/>
          <a:p>
            <a:r>
              <a:rPr lang="en-US" b="1" dirty="0"/>
              <a:t>R2</a:t>
            </a:r>
          </a:p>
        </p:txBody>
      </p:sp>
      <p:sp>
        <p:nvSpPr>
          <p:cNvPr id="148" name="TextBox 147">
            <a:extLst>
              <a:ext uri="{FF2B5EF4-FFF2-40B4-BE49-F238E27FC236}">
                <a16:creationId xmlns:a16="http://schemas.microsoft.com/office/drawing/2014/main" id="{E8ED7A27-11CE-5341-9B5F-682BE5867BEC}"/>
              </a:ext>
            </a:extLst>
          </p:cNvPr>
          <p:cNvSpPr txBox="1"/>
          <p:nvPr/>
        </p:nvSpPr>
        <p:spPr>
          <a:xfrm>
            <a:off x="2858599" y="4695039"/>
            <a:ext cx="514885" cy="369332"/>
          </a:xfrm>
          <a:prstGeom prst="rect">
            <a:avLst/>
          </a:prstGeom>
          <a:noFill/>
        </p:spPr>
        <p:txBody>
          <a:bodyPr wrap="none" rtlCol="0">
            <a:spAutoFit/>
          </a:bodyPr>
          <a:lstStyle/>
          <a:p>
            <a:r>
              <a:rPr lang="en-US" b="1" dirty="0"/>
              <a:t>IN1</a:t>
            </a:r>
          </a:p>
        </p:txBody>
      </p:sp>
      <p:sp>
        <p:nvSpPr>
          <p:cNvPr id="149" name="TextBox 148">
            <a:extLst>
              <a:ext uri="{FF2B5EF4-FFF2-40B4-BE49-F238E27FC236}">
                <a16:creationId xmlns:a16="http://schemas.microsoft.com/office/drawing/2014/main" id="{1F0A4D24-33B5-8D48-8398-8FE0B9CD32D1}"/>
              </a:ext>
            </a:extLst>
          </p:cNvPr>
          <p:cNvSpPr txBox="1"/>
          <p:nvPr/>
        </p:nvSpPr>
        <p:spPr>
          <a:xfrm>
            <a:off x="4518972" y="4783175"/>
            <a:ext cx="604653" cy="369332"/>
          </a:xfrm>
          <a:prstGeom prst="rect">
            <a:avLst/>
          </a:prstGeom>
          <a:noFill/>
        </p:spPr>
        <p:txBody>
          <a:bodyPr wrap="none" rtlCol="0">
            <a:spAutoFit/>
          </a:bodyPr>
          <a:lstStyle/>
          <a:p>
            <a:r>
              <a:rPr lang="en-US" b="1" dirty="0"/>
              <a:t>OUT</a:t>
            </a:r>
          </a:p>
        </p:txBody>
      </p:sp>
      <p:cxnSp>
        <p:nvCxnSpPr>
          <p:cNvPr id="150" name="Straight Connector 149">
            <a:extLst>
              <a:ext uri="{FF2B5EF4-FFF2-40B4-BE49-F238E27FC236}">
                <a16:creationId xmlns:a16="http://schemas.microsoft.com/office/drawing/2014/main" id="{B9EDD62C-EB75-3E49-9153-26C156EB5F92}"/>
              </a:ext>
            </a:extLst>
          </p:cNvPr>
          <p:cNvCxnSpPr>
            <a:cxnSpLocks/>
            <a:endCxn id="192" idx="1"/>
          </p:cNvCxnSpPr>
          <p:nvPr/>
        </p:nvCxnSpPr>
        <p:spPr>
          <a:xfrm>
            <a:off x="4541771" y="5113326"/>
            <a:ext cx="896311" cy="982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C7130CFF-3B38-1148-B900-8DF23D23DAB4}"/>
              </a:ext>
            </a:extLst>
          </p:cNvPr>
          <p:cNvCxnSpPr>
            <a:cxnSpLocks/>
          </p:cNvCxnSpPr>
          <p:nvPr/>
        </p:nvCxnSpPr>
        <p:spPr>
          <a:xfrm>
            <a:off x="5706862" y="5134311"/>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F0F552CF-59CA-1546-89FC-AB3E267ED2CE}"/>
              </a:ext>
            </a:extLst>
          </p:cNvPr>
          <p:cNvSpPr txBox="1"/>
          <p:nvPr/>
        </p:nvSpPr>
        <p:spPr>
          <a:xfrm>
            <a:off x="5267342" y="5254035"/>
            <a:ext cx="431528" cy="369332"/>
          </a:xfrm>
          <a:prstGeom prst="rect">
            <a:avLst/>
          </a:prstGeom>
          <a:noFill/>
        </p:spPr>
        <p:txBody>
          <a:bodyPr wrap="none" rtlCol="0">
            <a:spAutoFit/>
          </a:bodyPr>
          <a:lstStyle/>
          <a:p>
            <a:r>
              <a:rPr lang="en-US" b="1" dirty="0"/>
              <a:t>R3</a:t>
            </a:r>
          </a:p>
        </p:txBody>
      </p:sp>
      <p:cxnSp>
        <p:nvCxnSpPr>
          <p:cNvPr id="156" name="Straight Connector 155">
            <a:extLst>
              <a:ext uri="{FF2B5EF4-FFF2-40B4-BE49-F238E27FC236}">
                <a16:creationId xmlns:a16="http://schemas.microsoft.com/office/drawing/2014/main" id="{8D3312D7-C2DB-3A4C-91D4-62B83396F329}"/>
              </a:ext>
            </a:extLst>
          </p:cNvPr>
          <p:cNvCxnSpPr>
            <a:cxnSpLocks/>
          </p:cNvCxnSpPr>
          <p:nvPr/>
        </p:nvCxnSpPr>
        <p:spPr>
          <a:xfrm flipV="1">
            <a:off x="6422065" y="5141615"/>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8772DA41-8A28-AA44-858F-9D6E5AB167DF}"/>
              </a:ext>
            </a:extLst>
          </p:cNvPr>
          <p:cNvCxnSpPr>
            <a:cxnSpLocks/>
          </p:cNvCxnSpPr>
          <p:nvPr/>
        </p:nvCxnSpPr>
        <p:spPr>
          <a:xfrm flipV="1">
            <a:off x="6422065" y="5838301"/>
            <a:ext cx="0" cy="7451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6FE59B8A-37F0-0F43-AA01-2976912A3409}"/>
              </a:ext>
            </a:extLst>
          </p:cNvPr>
          <p:cNvCxnSpPr>
            <a:cxnSpLocks/>
          </p:cNvCxnSpPr>
          <p:nvPr/>
        </p:nvCxnSpPr>
        <p:spPr>
          <a:xfrm flipV="1">
            <a:off x="2094392" y="6430635"/>
            <a:ext cx="4327673" cy="4825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6011FB48-BF1E-6F40-863F-7B7B3E426730}"/>
              </a:ext>
            </a:extLst>
          </p:cNvPr>
          <p:cNvCxnSpPr>
            <a:cxnSpLocks/>
          </p:cNvCxnSpPr>
          <p:nvPr/>
        </p:nvCxnSpPr>
        <p:spPr>
          <a:xfrm>
            <a:off x="6278531" y="5497127"/>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23A0C62-B5F5-2141-9910-E4F1D8A1B589}"/>
              </a:ext>
            </a:extLst>
          </p:cNvPr>
          <p:cNvCxnSpPr>
            <a:cxnSpLocks/>
          </p:cNvCxnSpPr>
          <p:nvPr/>
        </p:nvCxnSpPr>
        <p:spPr>
          <a:xfrm>
            <a:off x="6278531" y="5830420"/>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D8E1B657-33DE-A342-AC6C-FFF98A1D82A4}"/>
              </a:ext>
            </a:extLst>
          </p:cNvPr>
          <p:cNvCxnSpPr/>
          <p:nvPr/>
        </p:nvCxnSpPr>
        <p:spPr>
          <a:xfrm>
            <a:off x="6278531" y="5497127"/>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8D1BC49C-DA12-B645-A6C4-153ACEFD441E}"/>
              </a:ext>
            </a:extLst>
          </p:cNvPr>
          <p:cNvCxnSpPr/>
          <p:nvPr/>
        </p:nvCxnSpPr>
        <p:spPr>
          <a:xfrm flipH="1">
            <a:off x="6422065" y="5477966"/>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B0FD9C8-2AEE-0347-B7E8-DEEBF958A37C}"/>
              </a:ext>
            </a:extLst>
          </p:cNvPr>
          <p:cNvCxnSpPr>
            <a:cxnSpLocks/>
          </p:cNvCxnSpPr>
          <p:nvPr/>
        </p:nvCxnSpPr>
        <p:spPr>
          <a:xfrm>
            <a:off x="6160865" y="658347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883EA3E7-14AB-6D4A-9D77-5CEAB540E207}"/>
              </a:ext>
            </a:extLst>
          </p:cNvPr>
          <p:cNvCxnSpPr>
            <a:cxnSpLocks/>
          </p:cNvCxnSpPr>
          <p:nvPr/>
        </p:nvCxnSpPr>
        <p:spPr>
          <a:xfrm>
            <a:off x="6278531" y="6690059"/>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6F0C344-4C54-4E44-873B-2E44B451C8AF}"/>
              </a:ext>
            </a:extLst>
          </p:cNvPr>
          <p:cNvCxnSpPr>
            <a:cxnSpLocks/>
          </p:cNvCxnSpPr>
          <p:nvPr/>
        </p:nvCxnSpPr>
        <p:spPr>
          <a:xfrm>
            <a:off x="6359371" y="6782717"/>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EC43FFA8-2FBB-B54A-9E20-7CB2EBF24061}"/>
              </a:ext>
            </a:extLst>
          </p:cNvPr>
          <p:cNvSpPr txBox="1"/>
          <p:nvPr/>
        </p:nvSpPr>
        <p:spPr>
          <a:xfrm>
            <a:off x="6650721" y="5434487"/>
            <a:ext cx="657552" cy="369332"/>
          </a:xfrm>
          <a:prstGeom prst="rect">
            <a:avLst/>
          </a:prstGeom>
          <a:noFill/>
        </p:spPr>
        <p:txBody>
          <a:bodyPr wrap="none" rtlCol="0">
            <a:spAutoFit/>
          </a:bodyPr>
          <a:lstStyle/>
          <a:p>
            <a:r>
              <a:rPr lang="en-US" b="1" dirty="0"/>
              <a:t>LED1</a:t>
            </a:r>
          </a:p>
        </p:txBody>
      </p:sp>
      <p:cxnSp>
        <p:nvCxnSpPr>
          <p:cNvPr id="167" name="Straight Connector 166">
            <a:extLst>
              <a:ext uri="{FF2B5EF4-FFF2-40B4-BE49-F238E27FC236}">
                <a16:creationId xmlns:a16="http://schemas.microsoft.com/office/drawing/2014/main" id="{46F37F2F-A7B6-5E41-B831-795F47D2A953}"/>
              </a:ext>
            </a:extLst>
          </p:cNvPr>
          <p:cNvCxnSpPr>
            <a:cxnSpLocks/>
          </p:cNvCxnSpPr>
          <p:nvPr/>
        </p:nvCxnSpPr>
        <p:spPr>
          <a:xfrm>
            <a:off x="551780" y="5707094"/>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DA6FE5-8CD4-8B4A-8817-26D19EA00D14}"/>
              </a:ext>
            </a:extLst>
          </p:cNvPr>
          <p:cNvCxnSpPr>
            <a:cxnSpLocks/>
          </p:cNvCxnSpPr>
          <p:nvPr/>
        </p:nvCxnSpPr>
        <p:spPr>
          <a:xfrm flipV="1">
            <a:off x="2094393" y="5025191"/>
            <a:ext cx="0" cy="145370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1" name="Rectangle 170">
            <a:extLst>
              <a:ext uri="{FF2B5EF4-FFF2-40B4-BE49-F238E27FC236}">
                <a16:creationId xmlns:a16="http://schemas.microsoft.com/office/drawing/2014/main" id="{38C6C01A-E909-264F-BF1B-1680BF236C79}"/>
              </a:ext>
            </a:extLst>
          </p:cNvPr>
          <p:cNvSpPr/>
          <p:nvPr/>
        </p:nvSpPr>
        <p:spPr>
          <a:xfrm>
            <a:off x="2769162" y="5870877"/>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70F48707-3E99-2D4E-A009-156D0DB9CA43}"/>
              </a:ext>
            </a:extLst>
          </p:cNvPr>
          <p:cNvSpPr/>
          <p:nvPr/>
        </p:nvSpPr>
        <p:spPr>
          <a:xfrm>
            <a:off x="2028096" y="5207952"/>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1136E96D-9114-0146-84B4-5CE80183F228}"/>
              </a:ext>
            </a:extLst>
          </p:cNvPr>
          <p:cNvSpPr txBox="1"/>
          <p:nvPr/>
        </p:nvSpPr>
        <p:spPr>
          <a:xfrm>
            <a:off x="2857013" y="5376193"/>
            <a:ext cx="514885" cy="369332"/>
          </a:xfrm>
          <a:prstGeom prst="rect">
            <a:avLst/>
          </a:prstGeom>
          <a:noFill/>
        </p:spPr>
        <p:txBody>
          <a:bodyPr wrap="none" rtlCol="0">
            <a:spAutoFit/>
          </a:bodyPr>
          <a:lstStyle/>
          <a:p>
            <a:r>
              <a:rPr lang="en-US" b="1" dirty="0"/>
              <a:t>IN2</a:t>
            </a:r>
          </a:p>
        </p:txBody>
      </p:sp>
      <p:cxnSp>
        <p:nvCxnSpPr>
          <p:cNvPr id="179" name="Straight Connector 178">
            <a:extLst>
              <a:ext uri="{FF2B5EF4-FFF2-40B4-BE49-F238E27FC236}">
                <a16:creationId xmlns:a16="http://schemas.microsoft.com/office/drawing/2014/main" id="{B689A8BE-8020-1A48-9ED7-6C366A954B32}"/>
              </a:ext>
            </a:extLst>
          </p:cNvPr>
          <p:cNvCxnSpPr>
            <a:cxnSpLocks/>
          </p:cNvCxnSpPr>
          <p:nvPr/>
        </p:nvCxnSpPr>
        <p:spPr>
          <a:xfrm flipV="1">
            <a:off x="2222921" y="5696913"/>
            <a:ext cx="1075147" cy="1018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9EB680A9-149C-FF4B-9CBF-C26750EB04F5}"/>
              </a:ext>
            </a:extLst>
          </p:cNvPr>
          <p:cNvSpPr/>
          <p:nvPr/>
        </p:nvSpPr>
        <p:spPr>
          <a:xfrm>
            <a:off x="2718932" y="1633924"/>
            <a:ext cx="131342"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FBAB67FB-4FF6-0249-9064-6FF59BD77FF3}"/>
              </a:ext>
            </a:extLst>
          </p:cNvPr>
          <p:cNvSpPr/>
          <p:nvPr/>
        </p:nvSpPr>
        <p:spPr>
          <a:xfrm>
            <a:off x="5327812" y="1092424"/>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TextBox 186">
            <a:extLst>
              <a:ext uri="{FF2B5EF4-FFF2-40B4-BE49-F238E27FC236}">
                <a16:creationId xmlns:a16="http://schemas.microsoft.com/office/drawing/2014/main" id="{63AF5849-4948-FA4D-9D0C-24B72EFE3C43}"/>
              </a:ext>
            </a:extLst>
          </p:cNvPr>
          <p:cNvSpPr txBox="1"/>
          <p:nvPr/>
        </p:nvSpPr>
        <p:spPr>
          <a:xfrm>
            <a:off x="1612810" y="5191527"/>
            <a:ext cx="431528" cy="369332"/>
          </a:xfrm>
          <a:prstGeom prst="rect">
            <a:avLst/>
          </a:prstGeom>
          <a:noFill/>
        </p:spPr>
        <p:txBody>
          <a:bodyPr wrap="none" rtlCol="0">
            <a:spAutoFit/>
          </a:bodyPr>
          <a:lstStyle/>
          <a:p>
            <a:r>
              <a:rPr lang="en-US" b="1" dirty="0"/>
              <a:t>R1</a:t>
            </a:r>
          </a:p>
        </p:txBody>
      </p:sp>
      <p:sp>
        <p:nvSpPr>
          <p:cNvPr id="188" name="Block Arc 187">
            <a:extLst>
              <a:ext uri="{FF2B5EF4-FFF2-40B4-BE49-F238E27FC236}">
                <a16:creationId xmlns:a16="http://schemas.microsoft.com/office/drawing/2014/main" id="{36C309C9-5A75-D74B-B91F-7086EB5C989A}"/>
              </a:ext>
            </a:extLst>
          </p:cNvPr>
          <p:cNvSpPr/>
          <p:nvPr/>
        </p:nvSpPr>
        <p:spPr>
          <a:xfrm>
            <a:off x="1948244" y="5718991"/>
            <a:ext cx="296711" cy="210755"/>
          </a:xfrm>
          <a:prstGeom prst="blockArc">
            <a:avLst/>
          </a:prstGeom>
          <a:solidFill>
            <a:schemeClr val="accent1"/>
          </a:solidFill>
          <a:ln w="12700">
            <a:solidFill>
              <a:schemeClr val="accent1"/>
            </a:solidFill>
          </a:ln>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Rectangle 188">
            <a:extLst>
              <a:ext uri="{FF2B5EF4-FFF2-40B4-BE49-F238E27FC236}">
                <a16:creationId xmlns:a16="http://schemas.microsoft.com/office/drawing/2014/main" id="{17DC1A88-F873-3F40-AB5A-939880D97518}"/>
              </a:ext>
            </a:extLst>
          </p:cNvPr>
          <p:cNvSpPr/>
          <p:nvPr/>
        </p:nvSpPr>
        <p:spPr>
          <a:xfrm>
            <a:off x="2728591" y="3527887"/>
            <a:ext cx="131342"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60290E54-E12B-F048-945C-A042B9415433}"/>
              </a:ext>
            </a:extLst>
          </p:cNvPr>
          <p:cNvSpPr/>
          <p:nvPr/>
        </p:nvSpPr>
        <p:spPr>
          <a:xfrm>
            <a:off x="5385473" y="3026281"/>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2" name="Rectangle 191">
            <a:extLst>
              <a:ext uri="{FF2B5EF4-FFF2-40B4-BE49-F238E27FC236}">
                <a16:creationId xmlns:a16="http://schemas.microsoft.com/office/drawing/2014/main" id="{2802AA45-10DD-DF4C-BFF7-B592FCCCC4CB}"/>
              </a:ext>
            </a:extLst>
          </p:cNvPr>
          <p:cNvSpPr/>
          <p:nvPr/>
        </p:nvSpPr>
        <p:spPr>
          <a:xfrm>
            <a:off x="5438082" y="4942125"/>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045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a:solidFill>
                  <a:srgbClr val="C00000"/>
                </a:solidFill>
              </a:rPr>
              <a:t>What is a Raspberry Pi?</a:t>
            </a:r>
          </a:p>
        </p:txBody>
      </p:sp>
      <p:sp>
        <p:nvSpPr>
          <p:cNvPr id="3" name="Content Placeholder 2"/>
          <p:cNvSpPr>
            <a:spLocks noGrp="1"/>
          </p:cNvSpPr>
          <p:nvPr>
            <p:ph idx="1"/>
          </p:nvPr>
        </p:nvSpPr>
        <p:spPr>
          <a:xfrm>
            <a:off x="245165" y="1345620"/>
            <a:ext cx="8695635" cy="2175880"/>
          </a:xfrm>
        </p:spPr>
        <p:txBody>
          <a:bodyPr>
            <a:normAutofit fontScale="70000" lnSpcReduction="20000"/>
          </a:bodyPr>
          <a:lstStyle/>
          <a:p>
            <a:r>
              <a:rPr lang="en-US" sz="3400" dirty="0"/>
              <a:t>Family of low cost, single-board computers targeted at education </a:t>
            </a:r>
          </a:p>
          <a:p>
            <a:pPr lvl="1"/>
            <a:r>
              <a:rPr lang="en-US" dirty="0"/>
              <a:t>Linux-based operating system called Raspbian OS</a:t>
            </a:r>
          </a:p>
          <a:p>
            <a:pPr lvl="1"/>
            <a:r>
              <a:rPr lang="en-US" dirty="0"/>
              <a:t>Many models that differ by processing capabilities, memory, wired and wireless interfaces provided</a:t>
            </a:r>
          </a:p>
          <a:p>
            <a:pPr lvl="1"/>
            <a:r>
              <a:rPr lang="en-US" dirty="0"/>
              <a:t>Often sold as part of a kit which may include a case, power supply, and other accessories such as a camera or prototyping breadboard</a:t>
            </a:r>
          </a:p>
          <a:p>
            <a:pPr lvl="1"/>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5" name="TextBox 4">
            <a:extLst>
              <a:ext uri="{FF2B5EF4-FFF2-40B4-BE49-F238E27FC236}">
                <a16:creationId xmlns:a16="http://schemas.microsoft.com/office/drawing/2014/main" id="{86CC6E7B-22FD-5640-AF24-680DB5850C24}"/>
              </a:ext>
            </a:extLst>
          </p:cNvPr>
          <p:cNvSpPr txBox="1"/>
          <p:nvPr/>
        </p:nvSpPr>
        <p:spPr>
          <a:xfrm>
            <a:off x="106017" y="6390266"/>
            <a:ext cx="2888355" cy="369332"/>
          </a:xfrm>
          <a:prstGeom prst="rect">
            <a:avLst/>
          </a:prstGeom>
          <a:noFill/>
        </p:spPr>
        <p:txBody>
          <a:bodyPr wrap="none" rtlCol="0">
            <a:spAutoFit/>
          </a:bodyPr>
          <a:lstStyle/>
          <a:p>
            <a:r>
              <a:rPr lang="en-US" dirty="0"/>
              <a:t>https://</a:t>
            </a:r>
            <a:r>
              <a:rPr lang="en-US" dirty="0" err="1"/>
              <a:t>www.raspberrypi.org</a:t>
            </a:r>
            <a:endParaRPr lang="en-US" dirty="0"/>
          </a:p>
        </p:txBody>
      </p:sp>
      <p:pic>
        <p:nvPicPr>
          <p:cNvPr id="6" name="Picture 2" descr="Raspberry Pi Zero">
            <a:extLst>
              <a:ext uri="{FF2B5EF4-FFF2-40B4-BE49-F238E27FC236}">
                <a16:creationId xmlns:a16="http://schemas.microsoft.com/office/drawing/2014/main" id="{EBE8102F-76E5-C644-B42B-152E924EA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54" t="11191" r="7017" b="10607"/>
          <a:stretch/>
        </p:blipFill>
        <p:spPr bwMode="auto">
          <a:xfrm>
            <a:off x="5551604" y="3739101"/>
            <a:ext cx="2508662" cy="15820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aspberry Pi 3 Model B+">
            <a:extLst>
              <a:ext uri="{FF2B5EF4-FFF2-40B4-BE49-F238E27FC236}">
                <a16:creationId xmlns:a16="http://schemas.microsoft.com/office/drawing/2014/main" id="{7775FF18-EBCD-6C43-961E-E398BFE67E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63" t="12239" r="8336" b="8816"/>
          <a:stretch/>
        </p:blipFill>
        <p:spPr bwMode="auto">
          <a:xfrm>
            <a:off x="1106310" y="3615067"/>
            <a:ext cx="3183468" cy="20704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4EC754-F048-0A4B-BAC1-4AAF64629D7F}"/>
              </a:ext>
            </a:extLst>
          </p:cNvPr>
          <p:cNvSpPr txBox="1"/>
          <p:nvPr/>
        </p:nvSpPr>
        <p:spPr>
          <a:xfrm>
            <a:off x="1584822" y="5602428"/>
            <a:ext cx="2226443" cy="369332"/>
          </a:xfrm>
          <a:prstGeom prst="rect">
            <a:avLst/>
          </a:prstGeom>
          <a:noFill/>
        </p:spPr>
        <p:txBody>
          <a:bodyPr wrap="none" rtlCol="0">
            <a:spAutoFit/>
          </a:bodyPr>
          <a:lstStyle/>
          <a:p>
            <a:r>
              <a:rPr lang="en-US" dirty="0"/>
              <a:t>$35 Raspberry Pi 3 B+</a:t>
            </a:r>
          </a:p>
        </p:txBody>
      </p:sp>
      <p:sp>
        <p:nvSpPr>
          <p:cNvPr id="8" name="TextBox 7">
            <a:extLst>
              <a:ext uri="{FF2B5EF4-FFF2-40B4-BE49-F238E27FC236}">
                <a16:creationId xmlns:a16="http://schemas.microsoft.com/office/drawing/2014/main" id="{CBF22291-E725-F94F-8ED3-1D03EA2E430E}"/>
              </a:ext>
            </a:extLst>
          </p:cNvPr>
          <p:cNvSpPr txBox="1"/>
          <p:nvPr/>
        </p:nvSpPr>
        <p:spPr>
          <a:xfrm>
            <a:off x="5631382" y="5281708"/>
            <a:ext cx="2233688" cy="369332"/>
          </a:xfrm>
          <a:prstGeom prst="rect">
            <a:avLst/>
          </a:prstGeom>
          <a:noFill/>
        </p:spPr>
        <p:txBody>
          <a:bodyPr wrap="none" rtlCol="0">
            <a:spAutoFit/>
          </a:bodyPr>
          <a:lstStyle/>
          <a:p>
            <a:r>
              <a:rPr lang="en-US" dirty="0"/>
              <a:t>$10 Raspberry Pi Zero</a:t>
            </a:r>
          </a:p>
        </p:txBody>
      </p:sp>
    </p:spTree>
    <p:extLst>
      <p:ext uri="{BB962C8B-B14F-4D97-AF65-F5344CB8AC3E}">
        <p14:creationId xmlns:p14="http://schemas.microsoft.com/office/powerpoint/2010/main" val="1776658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514" y="170496"/>
            <a:ext cx="7299978" cy="434612"/>
          </a:xfrm>
        </p:spPr>
        <p:txBody>
          <a:bodyPr>
            <a:noAutofit/>
          </a:bodyPr>
          <a:lstStyle/>
          <a:p>
            <a:r>
              <a:rPr lang="en-US" sz="3200" b="1" dirty="0">
                <a:solidFill>
                  <a:srgbClr val="C00000"/>
                </a:solidFill>
              </a:rPr>
              <a:t>Logical AND Defined by Circuit Geometry</a:t>
            </a:r>
          </a:p>
        </p:txBody>
      </p:sp>
      <p:pic>
        <p:nvPicPr>
          <p:cNvPr id="4" name="Picture 3" descr="new-uah-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5" name="Rectangle 4">
            <a:extLst>
              <a:ext uri="{FF2B5EF4-FFF2-40B4-BE49-F238E27FC236}">
                <a16:creationId xmlns:a16="http://schemas.microsoft.com/office/drawing/2014/main" id="{0866FF54-4CCA-614C-B820-CC20FEAB8D1B}"/>
              </a:ext>
            </a:extLst>
          </p:cNvPr>
          <p:cNvSpPr/>
          <p:nvPr/>
        </p:nvSpPr>
        <p:spPr>
          <a:xfrm>
            <a:off x="4003414" y="1591397"/>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OpenPLC</a:t>
            </a:r>
            <a:r>
              <a:rPr lang="en-US" dirty="0">
                <a:solidFill>
                  <a:schemeClr val="tx1"/>
                </a:solidFill>
              </a:rPr>
              <a:t> Raspberry Pi</a:t>
            </a:r>
          </a:p>
        </p:txBody>
      </p:sp>
      <p:cxnSp>
        <p:nvCxnSpPr>
          <p:cNvPr id="7" name="Straight Connector 6">
            <a:extLst>
              <a:ext uri="{FF2B5EF4-FFF2-40B4-BE49-F238E27FC236}">
                <a16:creationId xmlns:a16="http://schemas.microsoft.com/office/drawing/2014/main" id="{EDCB69B3-DF85-0445-A606-539D1617BA39}"/>
              </a:ext>
            </a:extLst>
          </p:cNvPr>
          <p:cNvCxnSpPr>
            <a:cxnSpLocks/>
          </p:cNvCxnSpPr>
          <p:nvPr/>
        </p:nvCxnSpPr>
        <p:spPr>
          <a:xfrm>
            <a:off x="993514" y="1288492"/>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D4BE626-0C2C-9F47-8890-73D1A9F20867}"/>
              </a:ext>
            </a:extLst>
          </p:cNvPr>
          <p:cNvCxnSpPr>
            <a:cxnSpLocks/>
          </p:cNvCxnSpPr>
          <p:nvPr/>
        </p:nvCxnSpPr>
        <p:spPr>
          <a:xfrm>
            <a:off x="3067243" y="1843663"/>
            <a:ext cx="93617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42C022D-B0F0-6F4C-8198-789D7B2775F1}"/>
              </a:ext>
            </a:extLst>
          </p:cNvPr>
          <p:cNvCxnSpPr>
            <a:cxnSpLocks/>
          </p:cNvCxnSpPr>
          <p:nvPr/>
        </p:nvCxnSpPr>
        <p:spPr>
          <a:xfrm>
            <a:off x="2054871" y="1843663"/>
            <a:ext cx="70757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C45A495-A983-CC43-88E8-55F6E27FBD7E}"/>
              </a:ext>
            </a:extLst>
          </p:cNvPr>
          <p:cNvCxnSpPr>
            <a:cxnSpLocks/>
          </p:cNvCxnSpPr>
          <p:nvPr/>
        </p:nvCxnSpPr>
        <p:spPr>
          <a:xfrm>
            <a:off x="2675357" y="1702149"/>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434A925-E9ED-3343-90F8-4F6C02AB310D}"/>
              </a:ext>
            </a:extLst>
          </p:cNvPr>
          <p:cNvCxnSpPr>
            <a:cxnSpLocks/>
          </p:cNvCxnSpPr>
          <p:nvPr/>
        </p:nvCxnSpPr>
        <p:spPr>
          <a:xfrm>
            <a:off x="1673871" y="1702149"/>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3FFD6F0-8E3F-C042-9BB3-A89F5C982BED}"/>
              </a:ext>
            </a:extLst>
          </p:cNvPr>
          <p:cNvCxnSpPr>
            <a:cxnSpLocks/>
          </p:cNvCxnSpPr>
          <p:nvPr/>
        </p:nvCxnSpPr>
        <p:spPr>
          <a:xfrm>
            <a:off x="1260213" y="1843661"/>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C8E1273-3010-9E46-85E1-263D313D323B}"/>
              </a:ext>
            </a:extLst>
          </p:cNvPr>
          <p:cNvCxnSpPr/>
          <p:nvPr/>
        </p:nvCxnSpPr>
        <p:spPr>
          <a:xfrm flipV="1">
            <a:off x="1260213" y="1284232"/>
            <a:ext cx="0" cy="559429"/>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B535AE7-F371-CD45-B739-8CC82B3116FD}"/>
              </a:ext>
            </a:extLst>
          </p:cNvPr>
          <p:cNvSpPr txBox="1"/>
          <p:nvPr/>
        </p:nvSpPr>
        <p:spPr>
          <a:xfrm>
            <a:off x="993514" y="970112"/>
            <a:ext cx="436338" cy="369332"/>
          </a:xfrm>
          <a:prstGeom prst="rect">
            <a:avLst/>
          </a:prstGeom>
          <a:noFill/>
        </p:spPr>
        <p:txBody>
          <a:bodyPr wrap="none" rtlCol="0">
            <a:spAutoFit/>
          </a:bodyPr>
          <a:lstStyle/>
          <a:p>
            <a:r>
              <a:rPr lang="en-US" b="1" dirty="0"/>
              <a:t>+V</a:t>
            </a:r>
          </a:p>
        </p:txBody>
      </p:sp>
      <p:sp>
        <p:nvSpPr>
          <p:cNvPr id="19" name="TextBox 18">
            <a:extLst>
              <a:ext uri="{FF2B5EF4-FFF2-40B4-BE49-F238E27FC236}">
                <a16:creationId xmlns:a16="http://schemas.microsoft.com/office/drawing/2014/main" id="{7EDCCB34-3003-6C4B-AAE2-F03405E13C0E}"/>
              </a:ext>
            </a:extLst>
          </p:cNvPr>
          <p:cNvSpPr txBox="1"/>
          <p:nvPr/>
        </p:nvSpPr>
        <p:spPr>
          <a:xfrm>
            <a:off x="1674279" y="1172050"/>
            <a:ext cx="554960" cy="369332"/>
          </a:xfrm>
          <a:prstGeom prst="rect">
            <a:avLst/>
          </a:prstGeom>
          <a:noFill/>
        </p:spPr>
        <p:txBody>
          <a:bodyPr wrap="none" rtlCol="0">
            <a:spAutoFit/>
          </a:bodyPr>
          <a:lstStyle/>
          <a:p>
            <a:r>
              <a:rPr lang="en-US" b="1" dirty="0"/>
              <a:t>PB1</a:t>
            </a:r>
          </a:p>
        </p:txBody>
      </p:sp>
      <p:sp>
        <p:nvSpPr>
          <p:cNvPr id="20" name="TextBox 19">
            <a:extLst>
              <a:ext uri="{FF2B5EF4-FFF2-40B4-BE49-F238E27FC236}">
                <a16:creationId xmlns:a16="http://schemas.microsoft.com/office/drawing/2014/main" id="{5276E741-ECFF-664B-9513-A2C3326CF9BA}"/>
              </a:ext>
            </a:extLst>
          </p:cNvPr>
          <p:cNvSpPr txBox="1"/>
          <p:nvPr/>
        </p:nvSpPr>
        <p:spPr>
          <a:xfrm>
            <a:off x="2675357" y="1172050"/>
            <a:ext cx="554960" cy="369332"/>
          </a:xfrm>
          <a:prstGeom prst="rect">
            <a:avLst/>
          </a:prstGeom>
          <a:noFill/>
        </p:spPr>
        <p:txBody>
          <a:bodyPr wrap="none" rtlCol="0">
            <a:spAutoFit/>
          </a:bodyPr>
          <a:lstStyle/>
          <a:p>
            <a:r>
              <a:rPr lang="en-US" b="1" dirty="0"/>
              <a:t>PB2</a:t>
            </a:r>
          </a:p>
        </p:txBody>
      </p:sp>
      <p:cxnSp>
        <p:nvCxnSpPr>
          <p:cNvPr id="22" name="Straight Connector 21">
            <a:extLst>
              <a:ext uri="{FF2B5EF4-FFF2-40B4-BE49-F238E27FC236}">
                <a16:creationId xmlns:a16="http://schemas.microsoft.com/office/drawing/2014/main" id="{4687B2F0-9744-5C49-BDCA-51829D892434}"/>
              </a:ext>
            </a:extLst>
          </p:cNvPr>
          <p:cNvCxnSpPr>
            <a:stCxn id="19" idx="2"/>
            <a:endCxn id="19" idx="2"/>
          </p:cNvCxnSpPr>
          <p:nvPr/>
        </p:nvCxnSpPr>
        <p:spPr>
          <a:xfrm>
            <a:off x="1951759" y="154138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15E2D24-EACC-CF4E-B06F-99A3DC419E2A}"/>
              </a:ext>
            </a:extLst>
          </p:cNvPr>
          <p:cNvCxnSpPr/>
          <p:nvPr/>
        </p:nvCxnSpPr>
        <p:spPr>
          <a:xfrm>
            <a:off x="1929685" y="1506206"/>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0A30C4A-A2F4-8047-A3A7-0AE579086486}"/>
              </a:ext>
            </a:extLst>
          </p:cNvPr>
          <p:cNvCxnSpPr/>
          <p:nvPr/>
        </p:nvCxnSpPr>
        <p:spPr>
          <a:xfrm>
            <a:off x="2920284" y="1493425"/>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1C0EC40-7138-7D4F-916A-C2E771F822C6}"/>
              </a:ext>
            </a:extLst>
          </p:cNvPr>
          <p:cNvCxnSpPr>
            <a:cxnSpLocks/>
          </p:cNvCxnSpPr>
          <p:nvPr/>
        </p:nvCxnSpPr>
        <p:spPr>
          <a:xfrm flipV="1">
            <a:off x="3535328" y="1843662"/>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FEF7392-4060-7C46-A692-1A8DD8F94E21}"/>
              </a:ext>
            </a:extLst>
          </p:cNvPr>
          <p:cNvCxnSpPr>
            <a:cxnSpLocks/>
          </p:cNvCxnSpPr>
          <p:nvPr/>
        </p:nvCxnSpPr>
        <p:spPr>
          <a:xfrm flipV="1">
            <a:off x="3535328" y="2540348"/>
            <a:ext cx="0" cy="48111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62F31303-C10D-0C4E-8E4F-8FD58DB3E355}"/>
              </a:ext>
            </a:extLst>
          </p:cNvPr>
          <p:cNvSpPr txBox="1"/>
          <p:nvPr/>
        </p:nvSpPr>
        <p:spPr>
          <a:xfrm>
            <a:off x="2959498" y="2108929"/>
            <a:ext cx="431528" cy="369332"/>
          </a:xfrm>
          <a:prstGeom prst="rect">
            <a:avLst/>
          </a:prstGeom>
          <a:noFill/>
        </p:spPr>
        <p:txBody>
          <a:bodyPr wrap="none" rtlCol="0">
            <a:spAutoFit/>
          </a:bodyPr>
          <a:lstStyle/>
          <a:p>
            <a:r>
              <a:rPr lang="en-US" b="1" dirty="0"/>
              <a:t>R1</a:t>
            </a:r>
          </a:p>
        </p:txBody>
      </p:sp>
      <p:sp>
        <p:nvSpPr>
          <p:cNvPr id="47" name="TextBox 46">
            <a:extLst>
              <a:ext uri="{FF2B5EF4-FFF2-40B4-BE49-F238E27FC236}">
                <a16:creationId xmlns:a16="http://schemas.microsoft.com/office/drawing/2014/main" id="{D7BB7E66-D9CD-2647-970B-976F23D81EB2}"/>
              </a:ext>
            </a:extLst>
          </p:cNvPr>
          <p:cNvSpPr txBox="1"/>
          <p:nvPr/>
        </p:nvSpPr>
        <p:spPr>
          <a:xfrm>
            <a:off x="3649349" y="1506206"/>
            <a:ext cx="397866" cy="369332"/>
          </a:xfrm>
          <a:prstGeom prst="rect">
            <a:avLst/>
          </a:prstGeom>
          <a:noFill/>
        </p:spPr>
        <p:txBody>
          <a:bodyPr wrap="none" rtlCol="0">
            <a:spAutoFit/>
          </a:bodyPr>
          <a:lstStyle/>
          <a:p>
            <a:r>
              <a:rPr lang="en-US" b="1" dirty="0"/>
              <a:t>IN</a:t>
            </a:r>
          </a:p>
        </p:txBody>
      </p:sp>
      <p:sp>
        <p:nvSpPr>
          <p:cNvPr id="48" name="TextBox 47">
            <a:extLst>
              <a:ext uri="{FF2B5EF4-FFF2-40B4-BE49-F238E27FC236}">
                <a16:creationId xmlns:a16="http://schemas.microsoft.com/office/drawing/2014/main" id="{6EB43B9E-E08A-0E4C-82CD-AD9B0D63FC7F}"/>
              </a:ext>
            </a:extLst>
          </p:cNvPr>
          <p:cNvSpPr txBox="1"/>
          <p:nvPr/>
        </p:nvSpPr>
        <p:spPr>
          <a:xfrm>
            <a:off x="5221586" y="1506206"/>
            <a:ext cx="604653" cy="369332"/>
          </a:xfrm>
          <a:prstGeom prst="rect">
            <a:avLst/>
          </a:prstGeom>
          <a:noFill/>
        </p:spPr>
        <p:txBody>
          <a:bodyPr wrap="none" rtlCol="0">
            <a:spAutoFit/>
          </a:bodyPr>
          <a:lstStyle/>
          <a:p>
            <a:r>
              <a:rPr lang="en-US" b="1" dirty="0"/>
              <a:t>OUT</a:t>
            </a:r>
          </a:p>
        </p:txBody>
      </p:sp>
      <p:cxnSp>
        <p:nvCxnSpPr>
          <p:cNvPr id="49" name="Straight Connector 48">
            <a:extLst>
              <a:ext uri="{FF2B5EF4-FFF2-40B4-BE49-F238E27FC236}">
                <a16:creationId xmlns:a16="http://schemas.microsoft.com/office/drawing/2014/main" id="{33335640-2CC7-7048-9223-39BD85877BDB}"/>
              </a:ext>
            </a:extLst>
          </p:cNvPr>
          <p:cNvCxnSpPr>
            <a:cxnSpLocks/>
          </p:cNvCxnSpPr>
          <p:nvPr/>
        </p:nvCxnSpPr>
        <p:spPr>
          <a:xfrm>
            <a:off x="5244385" y="1836357"/>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814B09A-1E24-C946-8318-8C861EAC22D7}"/>
              </a:ext>
            </a:extLst>
          </p:cNvPr>
          <p:cNvCxnSpPr>
            <a:cxnSpLocks/>
          </p:cNvCxnSpPr>
          <p:nvPr/>
        </p:nvCxnSpPr>
        <p:spPr>
          <a:xfrm flipV="1">
            <a:off x="6361285" y="1864646"/>
            <a:ext cx="747122" cy="9305"/>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AD9A8FDD-B1E2-FE45-9992-DC0436DAD875}"/>
              </a:ext>
            </a:extLst>
          </p:cNvPr>
          <p:cNvSpPr txBox="1"/>
          <p:nvPr/>
        </p:nvSpPr>
        <p:spPr>
          <a:xfrm>
            <a:off x="5929757" y="1921947"/>
            <a:ext cx="431528" cy="369332"/>
          </a:xfrm>
          <a:prstGeom prst="rect">
            <a:avLst/>
          </a:prstGeom>
          <a:noFill/>
        </p:spPr>
        <p:txBody>
          <a:bodyPr wrap="none" rtlCol="0">
            <a:spAutoFit/>
          </a:bodyPr>
          <a:lstStyle/>
          <a:p>
            <a:r>
              <a:rPr lang="en-US" b="1" dirty="0"/>
              <a:t>R2</a:t>
            </a:r>
          </a:p>
        </p:txBody>
      </p:sp>
      <p:cxnSp>
        <p:nvCxnSpPr>
          <p:cNvPr id="58" name="Straight Connector 57">
            <a:extLst>
              <a:ext uri="{FF2B5EF4-FFF2-40B4-BE49-F238E27FC236}">
                <a16:creationId xmlns:a16="http://schemas.microsoft.com/office/drawing/2014/main" id="{FAACA79E-FB98-6C45-9640-661D5855850E}"/>
              </a:ext>
            </a:extLst>
          </p:cNvPr>
          <p:cNvCxnSpPr>
            <a:cxnSpLocks/>
          </p:cNvCxnSpPr>
          <p:nvPr/>
        </p:nvCxnSpPr>
        <p:spPr>
          <a:xfrm flipV="1">
            <a:off x="7124679" y="1864646"/>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A91AA5E-994C-B443-ACBD-4C97D0157DE7}"/>
              </a:ext>
            </a:extLst>
          </p:cNvPr>
          <p:cNvCxnSpPr>
            <a:cxnSpLocks/>
          </p:cNvCxnSpPr>
          <p:nvPr/>
        </p:nvCxnSpPr>
        <p:spPr>
          <a:xfrm flipV="1">
            <a:off x="7124679" y="2561332"/>
            <a:ext cx="0" cy="62038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BE9C86A7-255A-BD4B-8733-2E8D379CAE7B}"/>
              </a:ext>
            </a:extLst>
          </p:cNvPr>
          <p:cNvCxnSpPr>
            <a:cxnSpLocks/>
          </p:cNvCxnSpPr>
          <p:nvPr/>
        </p:nvCxnSpPr>
        <p:spPr>
          <a:xfrm>
            <a:off x="3535328" y="3021462"/>
            <a:ext cx="358935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CC10D7C-5CB4-DD42-AC6D-4EAF7362B82F}"/>
              </a:ext>
            </a:extLst>
          </p:cNvPr>
          <p:cNvCxnSpPr>
            <a:cxnSpLocks/>
          </p:cNvCxnSpPr>
          <p:nvPr/>
        </p:nvCxnSpPr>
        <p:spPr>
          <a:xfrm>
            <a:off x="6981145" y="2220158"/>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80E1F29-59F6-E54E-BC14-F4FFB43C75BE}"/>
              </a:ext>
            </a:extLst>
          </p:cNvPr>
          <p:cNvCxnSpPr>
            <a:cxnSpLocks/>
          </p:cNvCxnSpPr>
          <p:nvPr/>
        </p:nvCxnSpPr>
        <p:spPr>
          <a:xfrm>
            <a:off x="6981145" y="2553451"/>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AF0BAE5-94DD-A14B-B44C-17C046C1167C}"/>
              </a:ext>
            </a:extLst>
          </p:cNvPr>
          <p:cNvCxnSpPr/>
          <p:nvPr/>
        </p:nvCxnSpPr>
        <p:spPr>
          <a:xfrm>
            <a:off x="6981145" y="2220158"/>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4F7BF02-6474-3840-AEB8-3B67C8373B84}"/>
              </a:ext>
            </a:extLst>
          </p:cNvPr>
          <p:cNvCxnSpPr/>
          <p:nvPr/>
        </p:nvCxnSpPr>
        <p:spPr>
          <a:xfrm flipH="1">
            <a:off x="7124679" y="2200997"/>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2E8AFD7-1C28-0E4D-BB9D-1BBC7D374800}"/>
              </a:ext>
            </a:extLst>
          </p:cNvPr>
          <p:cNvCxnSpPr>
            <a:cxnSpLocks/>
          </p:cNvCxnSpPr>
          <p:nvPr/>
        </p:nvCxnSpPr>
        <p:spPr>
          <a:xfrm>
            <a:off x="6863479" y="3174302"/>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BA210E1A-6AA8-FC4E-A720-BBD60EAAF2A2}"/>
              </a:ext>
            </a:extLst>
          </p:cNvPr>
          <p:cNvCxnSpPr>
            <a:cxnSpLocks/>
          </p:cNvCxnSpPr>
          <p:nvPr/>
        </p:nvCxnSpPr>
        <p:spPr>
          <a:xfrm>
            <a:off x="6981145" y="3280886"/>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3DAEA78C-F3BF-A14A-AC2E-4965052FE1F2}"/>
              </a:ext>
            </a:extLst>
          </p:cNvPr>
          <p:cNvSpPr txBox="1"/>
          <p:nvPr/>
        </p:nvSpPr>
        <p:spPr>
          <a:xfrm>
            <a:off x="7353335" y="2157518"/>
            <a:ext cx="657552" cy="369332"/>
          </a:xfrm>
          <a:prstGeom prst="rect">
            <a:avLst/>
          </a:prstGeom>
          <a:noFill/>
        </p:spPr>
        <p:txBody>
          <a:bodyPr wrap="none" rtlCol="0">
            <a:spAutoFit/>
          </a:bodyPr>
          <a:lstStyle/>
          <a:p>
            <a:r>
              <a:rPr lang="en-US" b="1" dirty="0"/>
              <a:t>LED1</a:t>
            </a:r>
          </a:p>
        </p:txBody>
      </p:sp>
      <p:sp>
        <p:nvSpPr>
          <p:cNvPr id="184" name="Rectangle 183">
            <a:extLst>
              <a:ext uri="{FF2B5EF4-FFF2-40B4-BE49-F238E27FC236}">
                <a16:creationId xmlns:a16="http://schemas.microsoft.com/office/drawing/2014/main" id="{9EB680A9-149C-FF4B-9CBF-C26750EB04F5}"/>
              </a:ext>
            </a:extLst>
          </p:cNvPr>
          <p:cNvSpPr/>
          <p:nvPr/>
        </p:nvSpPr>
        <p:spPr>
          <a:xfrm>
            <a:off x="3468079" y="2217819"/>
            <a:ext cx="131342"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FBAB67FB-4FF6-0249-9064-6FF59BD77FF3}"/>
              </a:ext>
            </a:extLst>
          </p:cNvPr>
          <p:cNvSpPr/>
          <p:nvPr/>
        </p:nvSpPr>
        <p:spPr>
          <a:xfrm>
            <a:off x="6076959" y="1676319"/>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EA46EA11-A31A-0D4F-A90F-AC5733FA8148}"/>
              </a:ext>
            </a:extLst>
          </p:cNvPr>
          <p:cNvGraphicFramePr>
            <a:graphicFrameLocks noGrp="1"/>
          </p:cNvGraphicFramePr>
          <p:nvPr>
            <p:extLst>
              <p:ext uri="{D42A27DB-BD31-4B8C-83A1-F6EECF244321}">
                <p14:modId xmlns:p14="http://schemas.microsoft.com/office/powerpoint/2010/main" val="2384359712"/>
              </p:ext>
            </p:extLst>
          </p:nvPr>
        </p:nvGraphicFramePr>
        <p:xfrm>
          <a:off x="1429852" y="373913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584274157"/>
                    </a:ext>
                  </a:extLst>
                </a:gridCol>
                <a:gridCol w="2032000">
                  <a:extLst>
                    <a:ext uri="{9D8B030D-6E8A-4147-A177-3AD203B41FA5}">
                      <a16:colId xmlns:a16="http://schemas.microsoft.com/office/drawing/2014/main" val="2922207411"/>
                    </a:ext>
                  </a:extLst>
                </a:gridCol>
                <a:gridCol w="2032000">
                  <a:extLst>
                    <a:ext uri="{9D8B030D-6E8A-4147-A177-3AD203B41FA5}">
                      <a16:colId xmlns:a16="http://schemas.microsoft.com/office/drawing/2014/main" val="1274044900"/>
                    </a:ext>
                  </a:extLst>
                </a:gridCol>
              </a:tblGrid>
              <a:tr h="370840">
                <a:tc>
                  <a:txBody>
                    <a:bodyPr/>
                    <a:lstStyle/>
                    <a:p>
                      <a:pPr algn="ctr"/>
                      <a:r>
                        <a:rPr lang="en-US" dirty="0"/>
                        <a:t>PB1</a:t>
                      </a:r>
                    </a:p>
                  </a:txBody>
                  <a:tcPr/>
                </a:tc>
                <a:tc>
                  <a:txBody>
                    <a:bodyPr/>
                    <a:lstStyle/>
                    <a:p>
                      <a:pPr algn="ctr"/>
                      <a:r>
                        <a:rPr lang="en-US" dirty="0"/>
                        <a:t>PB2</a:t>
                      </a:r>
                    </a:p>
                  </a:txBody>
                  <a:tcPr/>
                </a:tc>
                <a:tc>
                  <a:txBody>
                    <a:bodyPr/>
                    <a:lstStyle/>
                    <a:p>
                      <a:pPr algn="ctr"/>
                      <a:r>
                        <a:rPr lang="en-US" dirty="0"/>
                        <a:t>IN</a:t>
                      </a:r>
                    </a:p>
                  </a:txBody>
                  <a:tcPr/>
                </a:tc>
                <a:extLst>
                  <a:ext uri="{0D108BD9-81ED-4DB2-BD59-A6C34878D82A}">
                    <a16:rowId xmlns:a16="http://schemas.microsoft.com/office/drawing/2014/main" val="2603205663"/>
                  </a:ext>
                </a:extLst>
              </a:tr>
              <a:tr h="370840">
                <a:tc>
                  <a:txBody>
                    <a:bodyPr/>
                    <a:lstStyle/>
                    <a:p>
                      <a:pPr algn="ctr"/>
                      <a:r>
                        <a:rPr lang="en-US" dirty="0"/>
                        <a:t>Open</a:t>
                      </a:r>
                    </a:p>
                  </a:txBody>
                  <a:tcPr/>
                </a:tc>
                <a:tc>
                  <a:txBody>
                    <a:bodyPr/>
                    <a:lstStyle/>
                    <a:p>
                      <a:pPr algn="ctr"/>
                      <a:r>
                        <a:rPr lang="en-US" dirty="0"/>
                        <a:t>Open</a:t>
                      </a:r>
                    </a:p>
                  </a:txBody>
                  <a:tcPr/>
                </a:tc>
                <a:tc>
                  <a:txBody>
                    <a:bodyPr/>
                    <a:lstStyle/>
                    <a:p>
                      <a:pPr algn="ctr"/>
                      <a:r>
                        <a:rPr lang="en-US" dirty="0"/>
                        <a:t>0</a:t>
                      </a:r>
                    </a:p>
                  </a:txBody>
                  <a:tcPr/>
                </a:tc>
                <a:extLst>
                  <a:ext uri="{0D108BD9-81ED-4DB2-BD59-A6C34878D82A}">
                    <a16:rowId xmlns:a16="http://schemas.microsoft.com/office/drawing/2014/main" val="3680227169"/>
                  </a:ext>
                </a:extLst>
              </a:tr>
              <a:tr h="370840">
                <a:tc>
                  <a:txBody>
                    <a:bodyPr/>
                    <a:lstStyle/>
                    <a:p>
                      <a:pPr algn="ctr"/>
                      <a:r>
                        <a:rPr lang="en-US" dirty="0"/>
                        <a:t>Open</a:t>
                      </a:r>
                    </a:p>
                  </a:txBody>
                  <a:tcPr/>
                </a:tc>
                <a:tc>
                  <a:txBody>
                    <a:bodyPr/>
                    <a:lstStyle/>
                    <a:p>
                      <a:pPr algn="ctr"/>
                      <a:r>
                        <a:rPr lang="en-US" dirty="0"/>
                        <a:t>Closed</a:t>
                      </a:r>
                    </a:p>
                  </a:txBody>
                  <a:tcPr/>
                </a:tc>
                <a:tc>
                  <a:txBody>
                    <a:bodyPr/>
                    <a:lstStyle/>
                    <a:p>
                      <a:pPr algn="ctr"/>
                      <a:r>
                        <a:rPr lang="en-US" dirty="0"/>
                        <a:t>0</a:t>
                      </a:r>
                    </a:p>
                  </a:txBody>
                  <a:tcPr/>
                </a:tc>
                <a:extLst>
                  <a:ext uri="{0D108BD9-81ED-4DB2-BD59-A6C34878D82A}">
                    <a16:rowId xmlns:a16="http://schemas.microsoft.com/office/drawing/2014/main" val="1599437707"/>
                  </a:ext>
                </a:extLst>
              </a:tr>
              <a:tr h="370840">
                <a:tc>
                  <a:txBody>
                    <a:bodyPr/>
                    <a:lstStyle/>
                    <a:p>
                      <a:pPr algn="ctr"/>
                      <a:r>
                        <a:rPr lang="en-US" dirty="0"/>
                        <a:t>Closed</a:t>
                      </a:r>
                    </a:p>
                  </a:txBody>
                  <a:tcPr/>
                </a:tc>
                <a:tc>
                  <a:txBody>
                    <a:bodyPr/>
                    <a:lstStyle/>
                    <a:p>
                      <a:pPr algn="ctr"/>
                      <a:r>
                        <a:rPr lang="en-US" dirty="0"/>
                        <a:t>Open</a:t>
                      </a:r>
                    </a:p>
                  </a:txBody>
                  <a:tcPr/>
                </a:tc>
                <a:tc>
                  <a:txBody>
                    <a:bodyPr/>
                    <a:lstStyle/>
                    <a:p>
                      <a:pPr algn="ctr"/>
                      <a:r>
                        <a:rPr lang="en-US" dirty="0"/>
                        <a:t>0</a:t>
                      </a:r>
                    </a:p>
                  </a:txBody>
                  <a:tcPr/>
                </a:tc>
                <a:extLst>
                  <a:ext uri="{0D108BD9-81ED-4DB2-BD59-A6C34878D82A}">
                    <a16:rowId xmlns:a16="http://schemas.microsoft.com/office/drawing/2014/main" val="928674041"/>
                  </a:ext>
                </a:extLst>
              </a:tr>
              <a:tr h="370840">
                <a:tc>
                  <a:txBody>
                    <a:bodyPr/>
                    <a:lstStyle/>
                    <a:p>
                      <a:pPr algn="ctr"/>
                      <a:r>
                        <a:rPr lang="en-US" dirty="0"/>
                        <a:t>Closed</a:t>
                      </a:r>
                    </a:p>
                  </a:txBody>
                  <a:tcPr/>
                </a:tc>
                <a:tc>
                  <a:txBody>
                    <a:bodyPr/>
                    <a:lstStyle/>
                    <a:p>
                      <a:pPr algn="ctr"/>
                      <a:r>
                        <a:rPr lang="en-US" dirty="0"/>
                        <a:t>Closed</a:t>
                      </a:r>
                    </a:p>
                  </a:txBody>
                  <a:tcPr/>
                </a:tc>
                <a:tc>
                  <a:txBody>
                    <a:bodyPr/>
                    <a:lstStyle/>
                    <a:p>
                      <a:pPr algn="ctr"/>
                      <a:r>
                        <a:rPr lang="en-US" dirty="0"/>
                        <a:t>1</a:t>
                      </a:r>
                    </a:p>
                  </a:txBody>
                  <a:tcPr/>
                </a:tc>
                <a:extLst>
                  <a:ext uri="{0D108BD9-81ED-4DB2-BD59-A6C34878D82A}">
                    <a16:rowId xmlns:a16="http://schemas.microsoft.com/office/drawing/2014/main" val="3508958451"/>
                  </a:ext>
                </a:extLst>
              </a:tr>
            </a:tbl>
          </a:graphicData>
        </a:graphic>
      </p:graphicFrame>
      <p:sp>
        <p:nvSpPr>
          <p:cNvPr id="12" name="TextBox 11">
            <a:extLst>
              <a:ext uri="{FF2B5EF4-FFF2-40B4-BE49-F238E27FC236}">
                <a16:creationId xmlns:a16="http://schemas.microsoft.com/office/drawing/2014/main" id="{14224809-A6F5-F145-853A-52B2FF14E90F}"/>
              </a:ext>
            </a:extLst>
          </p:cNvPr>
          <p:cNvSpPr txBox="1"/>
          <p:nvPr/>
        </p:nvSpPr>
        <p:spPr>
          <a:xfrm>
            <a:off x="3690617" y="5893585"/>
            <a:ext cx="1903085" cy="369332"/>
          </a:xfrm>
          <a:prstGeom prst="rect">
            <a:avLst/>
          </a:prstGeom>
          <a:noFill/>
        </p:spPr>
        <p:txBody>
          <a:bodyPr wrap="none" rtlCol="0">
            <a:spAutoFit/>
          </a:bodyPr>
          <a:lstStyle/>
          <a:p>
            <a:r>
              <a:rPr lang="en-US" b="1" dirty="0">
                <a:solidFill>
                  <a:srgbClr val="C00000"/>
                </a:solidFill>
              </a:rPr>
              <a:t>IN = PB1 AND PB2</a:t>
            </a:r>
          </a:p>
        </p:txBody>
      </p:sp>
    </p:spTree>
    <p:extLst>
      <p:ext uri="{BB962C8B-B14F-4D97-AF65-F5344CB8AC3E}">
        <p14:creationId xmlns:p14="http://schemas.microsoft.com/office/powerpoint/2010/main" val="1381259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116" name="TextBox 115">
            <a:extLst>
              <a:ext uri="{FF2B5EF4-FFF2-40B4-BE49-F238E27FC236}">
                <a16:creationId xmlns:a16="http://schemas.microsoft.com/office/drawing/2014/main" id="{2E98D85C-56AB-974E-967D-4CBBDA09D056}"/>
              </a:ext>
            </a:extLst>
          </p:cNvPr>
          <p:cNvSpPr txBox="1"/>
          <p:nvPr/>
        </p:nvSpPr>
        <p:spPr>
          <a:xfrm>
            <a:off x="1082533" y="894460"/>
            <a:ext cx="436338" cy="369332"/>
          </a:xfrm>
          <a:prstGeom prst="rect">
            <a:avLst/>
          </a:prstGeom>
          <a:noFill/>
        </p:spPr>
        <p:txBody>
          <a:bodyPr wrap="none" rtlCol="0">
            <a:spAutoFit/>
          </a:bodyPr>
          <a:lstStyle/>
          <a:p>
            <a:r>
              <a:rPr lang="en-US" b="1" dirty="0"/>
              <a:t>+V</a:t>
            </a:r>
          </a:p>
        </p:txBody>
      </p:sp>
      <p:sp>
        <p:nvSpPr>
          <p:cNvPr id="78" name="Rectangle 77">
            <a:extLst>
              <a:ext uri="{FF2B5EF4-FFF2-40B4-BE49-F238E27FC236}">
                <a16:creationId xmlns:a16="http://schemas.microsoft.com/office/drawing/2014/main" id="{9FA640EE-97DC-9948-B06C-89107B42CA8A}"/>
              </a:ext>
            </a:extLst>
          </p:cNvPr>
          <p:cNvSpPr/>
          <p:nvPr/>
        </p:nvSpPr>
        <p:spPr>
          <a:xfrm>
            <a:off x="4076661" y="1511206"/>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OpenPLC</a:t>
            </a:r>
            <a:r>
              <a:rPr lang="en-US" dirty="0">
                <a:solidFill>
                  <a:schemeClr val="tx1"/>
                </a:solidFill>
              </a:rPr>
              <a:t> Raspberry Pi</a:t>
            </a:r>
          </a:p>
        </p:txBody>
      </p:sp>
      <p:cxnSp>
        <p:nvCxnSpPr>
          <p:cNvPr id="79" name="Straight Connector 78">
            <a:extLst>
              <a:ext uri="{FF2B5EF4-FFF2-40B4-BE49-F238E27FC236}">
                <a16:creationId xmlns:a16="http://schemas.microsoft.com/office/drawing/2014/main" id="{BBE6075E-5C96-354E-A9AA-8F28C003F563}"/>
              </a:ext>
            </a:extLst>
          </p:cNvPr>
          <p:cNvCxnSpPr>
            <a:cxnSpLocks/>
          </p:cNvCxnSpPr>
          <p:nvPr/>
        </p:nvCxnSpPr>
        <p:spPr>
          <a:xfrm>
            <a:off x="1066761" y="1208301"/>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EA279CC-ECB6-5143-AD8C-F341E1A25121}"/>
              </a:ext>
            </a:extLst>
          </p:cNvPr>
          <p:cNvCxnSpPr>
            <a:cxnSpLocks/>
          </p:cNvCxnSpPr>
          <p:nvPr/>
        </p:nvCxnSpPr>
        <p:spPr>
          <a:xfrm flipV="1">
            <a:off x="2162683" y="1763472"/>
            <a:ext cx="1913978" cy="2098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081340E0-4133-7A45-BF6B-72AE404AA636}"/>
              </a:ext>
            </a:extLst>
          </p:cNvPr>
          <p:cNvCxnSpPr>
            <a:cxnSpLocks/>
          </p:cNvCxnSpPr>
          <p:nvPr/>
        </p:nvCxnSpPr>
        <p:spPr>
          <a:xfrm>
            <a:off x="2162683" y="2583603"/>
            <a:ext cx="70757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B3A35DE4-1502-B449-9AA5-7C6756A0BC6D}"/>
              </a:ext>
            </a:extLst>
          </p:cNvPr>
          <p:cNvCxnSpPr>
            <a:cxnSpLocks/>
          </p:cNvCxnSpPr>
          <p:nvPr/>
        </p:nvCxnSpPr>
        <p:spPr>
          <a:xfrm>
            <a:off x="1725452" y="2444234"/>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1CEB8D3-5A66-C942-8FB8-4CE0DD8E94FA}"/>
              </a:ext>
            </a:extLst>
          </p:cNvPr>
          <p:cNvCxnSpPr>
            <a:cxnSpLocks/>
          </p:cNvCxnSpPr>
          <p:nvPr/>
        </p:nvCxnSpPr>
        <p:spPr>
          <a:xfrm>
            <a:off x="1747118" y="1621958"/>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E22FFBB-B30C-B940-9DB3-80B284B7348C}"/>
              </a:ext>
            </a:extLst>
          </p:cNvPr>
          <p:cNvCxnSpPr>
            <a:cxnSpLocks/>
          </p:cNvCxnSpPr>
          <p:nvPr/>
        </p:nvCxnSpPr>
        <p:spPr>
          <a:xfrm>
            <a:off x="1333460" y="1763470"/>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9CE0D1DE-0D13-B645-AC8F-63D749A548B6}"/>
              </a:ext>
            </a:extLst>
          </p:cNvPr>
          <p:cNvCxnSpPr>
            <a:cxnSpLocks/>
          </p:cNvCxnSpPr>
          <p:nvPr/>
        </p:nvCxnSpPr>
        <p:spPr>
          <a:xfrm flipV="1">
            <a:off x="1333460" y="1204042"/>
            <a:ext cx="0" cy="137956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28FACCB1-0DF6-174E-97E5-A5B1D254BA2C}"/>
              </a:ext>
            </a:extLst>
          </p:cNvPr>
          <p:cNvSpPr txBox="1"/>
          <p:nvPr/>
        </p:nvSpPr>
        <p:spPr>
          <a:xfrm>
            <a:off x="1747526" y="1091859"/>
            <a:ext cx="554960" cy="369332"/>
          </a:xfrm>
          <a:prstGeom prst="rect">
            <a:avLst/>
          </a:prstGeom>
          <a:noFill/>
        </p:spPr>
        <p:txBody>
          <a:bodyPr wrap="none" rtlCol="0">
            <a:spAutoFit/>
          </a:bodyPr>
          <a:lstStyle/>
          <a:p>
            <a:r>
              <a:rPr lang="en-US" b="1" dirty="0"/>
              <a:t>PB1</a:t>
            </a:r>
          </a:p>
        </p:txBody>
      </p:sp>
      <p:sp>
        <p:nvSpPr>
          <p:cNvPr id="87" name="TextBox 86">
            <a:extLst>
              <a:ext uri="{FF2B5EF4-FFF2-40B4-BE49-F238E27FC236}">
                <a16:creationId xmlns:a16="http://schemas.microsoft.com/office/drawing/2014/main" id="{58D7C124-8BB3-E84B-B2D4-48D40CD91AFA}"/>
              </a:ext>
            </a:extLst>
          </p:cNvPr>
          <p:cNvSpPr txBox="1"/>
          <p:nvPr/>
        </p:nvSpPr>
        <p:spPr>
          <a:xfrm>
            <a:off x="1725452" y="1914135"/>
            <a:ext cx="554960" cy="369332"/>
          </a:xfrm>
          <a:prstGeom prst="rect">
            <a:avLst/>
          </a:prstGeom>
          <a:noFill/>
        </p:spPr>
        <p:txBody>
          <a:bodyPr wrap="none" rtlCol="0">
            <a:spAutoFit/>
          </a:bodyPr>
          <a:lstStyle/>
          <a:p>
            <a:r>
              <a:rPr lang="en-US" b="1" dirty="0"/>
              <a:t>PB2</a:t>
            </a:r>
          </a:p>
        </p:txBody>
      </p:sp>
      <p:cxnSp>
        <p:nvCxnSpPr>
          <p:cNvPr id="88" name="Straight Connector 87">
            <a:extLst>
              <a:ext uri="{FF2B5EF4-FFF2-40B4-BE49-F238E27FC236}">
                <a16:creationId xmlns:a16="http://schemas.microsoft.com/office/drawing/2014/main" id="{2A12AA84-A4CA-E04A-AF54-2A5668A4E149}"/>
              </a:ext>
            </a:extLst>
          </p:cNvPr>
          <p:cNvCxnSpPr>
            <a:stCxn id="86" idx="2"/>
            <a:endCxn id="86" idx="2"/>
          </p:cNvCxnSpPr>
          <p:nvPr/>
        </p:nvCxnSpPr>
        <p:spPr>
          <a:xfrm>
            <a:off x="2025006" y="1461191"/>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4331BC5B-F58D-4D46-B7F0-FBADB8708892}"/>
              </a:ext>
            </a:extLst>
          </p:cNvPr>
          <p:cNvCxnSpPr/>
          <p:nvPr/>
        </p:nvCxnSpPr>
        <p:spPr>
          <a:xfrm>
            <a:off x="2002932" y="1426015"/>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9A23F06-1B15-7D46-8816-8CF612CE4B24}"/>
              </a:ext>
            </a:extLst>
          </p:cNvPr>
          <p:cNvCxnSpPr/>
          <p:nvPr/>
        </p:nvCxnSpPr>
        <p:spPr>
          <a:xfrm>
            <a:off x="1970379" y="223551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32E10A2B-0894-C54D-8636-799AE3C96AD3}"/>
              </a:ext>
            </a:extLst>
          </p:cNvPr>
          <p:cNvCxnSpPr>
            <a:cxnSpLocks/>
          </p:cNvCxnSpPr>
          <p:nvPr/>
        </p:nvCxnSpPr>
        <p:spPr>
          <a:xfrm flipV="1">
            <a:off x="3608575" y="1763471"/>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84F882BC-54FE-8345-87FB-356DB029D096}"/>
              </a:ext>
            </a:extLst>
          </p:cNvPr>
          <p:cNvCxnSpPr>
            <a:cxnSpLocks/>
          </p:cNvCxnSpPr>
          <p:nvPr/>
        </p:nvCxnSpPr>
        <p:spPr>
          <a:xfrm flipV="1">
            <a:off x="3608575" y="2460157"/>
            <a:ext cx="0" cy="48111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7756AB1A-7D26-B144-AF19-B32FBA192509}"/>
              </a:ext>
            </a:extLst>
          </p:cNvPr>
          <p:cNvSpPr txBox="1"/>
          <p:nvPr/>
        </p:nvSpPr>
        <p:spPr>
          <a:xfrm>
            <a:off x="3032745" y="2028738"/>
            <a:ext cx="431528" cy="369332"/>
          </a:xfrm>
          <a:prstGeom prst="rect">
            <a:avLst/>
          </a:prstGeom>
          <a:noFill/>
        </p:spPr>
        <p:txBody>
          <a:bodyPr wrap="none" rtlCol="0">
            <a:spAutoFit/>
          </a:bodyPr>
          <a:lstStyle/>
          <a:p>
            <a:r>
              <a:rPr lang="en-US" b="1" dirty="0"/>
              <a:t>R1</a:t>
            </a:r>
          </a:p>
        </p:txBody>
      </p:sp>
      <p:sp>
        <p:nvSpPr>
          <p:cNvPr id="97" name="TextBox 96">
            <a:extLst>
              <a:ext uri="{FF2B5EF4-FFF2-40B4-BE49-F238E27FC236}">
                <a16:creationId xmlns:a16="http://schemas.microsoft.com/office/drawing/2014/main" id="{A3E7C7C6-2864-CF42-B414-283F1D3AAE79}"/>
              </a:ext>
            </a:extLst>
          </p:cNvPr>
          <p:cNvSpPr txBox="1"/>
          <p:nvPr/>
        </p:nvSpPr>
        <p:spPr>
          <a:xfrm>
            <a:off x="3722596" y="1426015"/>
            <a:ext cx="397866" cy="369332"/>
          </a:xfrm>
          <a:prstGeom prst="rect">
            <a:avLst/>
          </a:prstGeom>
          <a:noFill/>
        </p:spPr>
        <p:txBody>
          <a:bodyPr wrap="none" rtlCol="0">
            <a:spAutoFit/>
          </a:bodyPr>
          <a:lstStyle/>
          <a:p>
            <a:r>
              <a:rPr lang="en-US" b="1" dirty="0"/>
              <a:t>IN</a:t>
            </a:r>
          </a:p>
        </p:txBody>
      </p:sp>
      <p:sp>
        <p:nvSpPr>
          <p:cNvPr id="98" name="TextBox 97">
            <a:extLst>
              <a:ext uri="{FF2B5EF4-FFF2-40B4-BE49-F238E27FC236}">
                <a16:creationId xmlns:a16="http://schemas.microsoft.com/office/drawing/2014/main" id="{F742E233-55C7-CD4A-9C5A-057EA7DF239F}"/>
              </a:ext>
            </a:extLst>
          </p:cNvPr>
          <p:cNvSpPr txBox="1"/>
          <p:nvPr/>
        </p:nvSpPr>
        <p:spPr>
          <a:xfrm>
            <a:off x="5294833" y="1426015"/>
            <a:ext cx="604653" cy="369332"/>
          </a:xfrm>
          <a:prstGeom prst="rect">
            <a:avLst/>
          </a:prstGeom>
          <a:noFill/>
        </p:spPr>
        <p:txBody>
          <a:bodyPr wrap="none" rtlCol="0">
            <a:spAutoFit/>
          </a:bodyPr>
          <a:lstStyle/>
          <a:p>
            <a:r>
              <a:rPr lang="en-US" b="1" dirty="0"/>
              <a:t>OUT</a:t>
            </a:r>
          </a:p>
        </p:txBody>
      </p:sp>
      <p:cxnSp>
        <p:nvCxnSpPr>
          <p:cNvPr id="99" name="Straight Connector 98">
            <a:extLst>
              <a:ext uri="{FF2B5EF4-FFF2-40B4-BE49-F238E27FC236}">
                <a16:creationId xmlns:a16="http://schemas.microsoft.com/office/drawing/2014/main" id="{70DEF73C-BC7E-5D48-A660-3BDBB7D7CF43}"/>
              </a:ext>
            </a:extLst>
          </p:cNvPr>
          <p:cNvCxnSpPr>
            <a:cxnSpLocks/>
            <a:endCxn id="190" idx="1"/>
          </p:cNvCxnSpPr>
          <p:nvPr/>
        </p:nvCxnSpPr>
        <p:spPr>
          <a:xfrm>
            <a:off x="5352832" y="1765058"/>
            <a:ext cx="842465" cy="1005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306A9E02-4970-0E49-A693-FC05C407269D}"/>
              </a:ext>
            </a:extLst>
          </p:cNvPr>
          <p:cNvCxnSpPr>
            <a:cxnSpLocks/>
          </p:cNvCxnSpPr>
          <p:nvPr/>
        </p:nvCxnSpPr>
        <p:spPr>
          <a:xfrm>
            <a:off x="6482723" y="1777151"/>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0028D39F-48DA-1F48-B6DC-E3700F7A3114}"/>
              </a:ext>
            </a:extLst>
          </p:cNvPr>
          <p:cNvSpPr txBox="1"/>
          <p:nvPr/>
        </p:nvSpPr>
        <p:spPr>
          <a:xfrm>
            <a:off x="6043203" y="1896875"/>
            <a:ext cx="431528" cy="369332"/>
          </a:xfrm>
          <a:prstGeom prst="rect">
            <a:avLst/>
          </a:prstGeom>
          <a:noFill/>
        </p:spPr>
        <p:txBody>
          <a:bodyPr wrap="none" rtlCol="0">
            <a:spAutoFit/>
          </a:bodyPr>
          <a:lstStyle/>
          <a:p>
            <a:r>
              <a:rPr lang="en-US" b="1" dirty="0"/>
              <a:t>R2</a:t>
            </a:r>
          </a:p>
        </p:txBody>
      </p:sp>
      <p:cxnSp>
        <p:nvCxnSpPr>
          <p:cNvPr id="105" name="Straight Connector 104">
            <a:extLst>
              <a:ext uri="{FF2B5EF4-FFF2-40B4-BE49-F238E27FC236}">
                <a16:creationId xmlns:a16="http://schemas.microsoft.com/office/drawing/2014/main" id="{FBEF4C0B-CC99-7746-894D-0E62FB2243F0}"/>
              </a:ext>
            </a:extLst>
          </p:cNvPr>
          <p:cNvCxnSpPr>
            <a:cxnSpLocks/>
          </p:cNvCxnSpPr>
          <p:nvPr/>
        </p:nvCxnSpPr>
        <p:spPr>
          <a:xfrm flipV="1">
            <a:off x="7197926" y="1784455"/>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EF549EFF-322B-CC41-A45D-6684FB773BCA}"/>
              </a:ext>
            </a:extLst>
          </p:cNvPr>
          <p:cNvCxnSpPr>
            <a:cxnSpLocks/>
          </p:cNvCxnSpPr>
          <p:nvPr/>
        </p:nvCxnSpPr>
        <p:spPr>
          <a:xfrm flipV="1">
            <a:off x="7197926" y="2481141"/>
            <a:ext cx="0" cy="62038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4EC511-2063-8845-BF79-8E3C139C7A94}"/>
              </a:ext>
            </a:extLst>
          </p:cNvPr>
          <p:cNvCxnSpPr>
            <a:cxnSpLocks/>
          </p:cNvCxnSpPr>
          <p:nvPr/>
        </p:nvCxnSpPr>
        <p:spPr>
          <a:xfrm>
            <a:off x="3608575" y="2941271"/>
            <a:ext cx="358935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C73519A5-B701-3040-9AA2-14BD2CF053C7}"/>
              </a:ext>
            </a:extLst>
          </p:cNvPr>
          <p:cNvCxnSpPr>
            <a:cxnSpLocks/>
          </p:cNvCxnSpPr>
          <p:nvPr/>
        </p:nvCxnSpPr>
        <p:spPr>
          <a:xfrm>
            <a:off x="7054392" y="2139967"/>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23E31E-266B-4849-AC07-1FCD67D3C48C}"/>
              </a:ext>
            </a:extLst>
          </p:cNvPr>
          <p:cNvCxnSpPr>
            <a:cxnSpLocks/>
          </p:cNvCxnSpPr>
          <p:nvPr/>
        </p:nvCxnSpPr>
        <p:spPr>
          <a:xfrm>
            <a:off x="7054392" y="2473260"/>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4F97FC4F-7C7E-6B43-B20F-7ACE9FB32170}"/>
              </a:ext>
            </a:extLst>
          </p:cNvPr>
          <p:cNvCxnSpPr/>
          <p:nvPr/>
        </p:nvCxnSpPr>
        <p:spPr>
          <a:xfrm>
            <a:off x="7054392" y="2139967"/>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259D23F9-B6D8-6047-8653-A282D3FA9910}"/>
              </a:ext>
            </a:extLst>
          </p:cNvPr>
          <p:cNvCxnSpPr/>
          <p:nvPr/>
        </p:nvCxnSpPr>
        <p:spPr>
          <a:xfrm flipH="1">
            <a:off x="7197926" y="2120806"/>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4E57B33B-5942-7D43-8918-079F01DDF5BD}"/>
              </a:ext>
            </a:extLst>
          </p:cNvPr>
          <p:cNvCxnSpPr>
            <a:cxnSpLocks/>
          </p:cNvCxnSpPr>
          <p:nvPr/>
        </p:nvCxnSpPr>
        <p:spPr>
          <a:xfrm>
            <a:off x="6936726" y="3094111"/>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2E2DC94D-BF67-1240-8E2C-AA8FC7E5FCBB}"/>
              </a:ext>
            </a:extLst>
          </p:cNvPr>
          <p:cNvCxnSpPr>
            <a:cxnSpLocks/>
          </p:cNvCxnSpPr>
          <p:nvPr/>
        </p:nvCxnSpPr>
        <p:spPr>
          <a:xfrm>
            <a:off x="7054392" y="3200695"/>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5200B11-E2AA-3F4F-8BF7-4E2E6C1D3F81}"/>
              </a:ext>
            </a:extLst>
          </p:cNvPr>
          <p:cNvCxnSpPr>
            <a:cxnSpLocks/>
          </p:cNvCxnSpPr>
          <p:nvPr/>
        </p:nvCxnSpPr>
        <p:spPr>
          <a:xfrm>
            <a:off x="7135232" y="3315387"/>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0F163C09-A4C3-2E44-85E6-24E68E368BA7}"/>
              </a:ext>
            </a:extLst>
          </p:cNvPr>
          <p:cNvSpPr txBox="1"/>
          <p:nvPr/>
        </p:nvSpPr>
        <p:spPr>
          <a:xfrm>
            <a:off x="7426582" y="2077327"/>
            <a:ext cx="657552" cy="369332"/>
          </a:xfrm>
          <a:prstGeom prst="rect">
            <a:avLst/>
          </a:prstGeom>
          <a:noFill/>
        </p:spPr>
        <p:txBody>
          <a:bodyPr wrap="none" rtlCol="0">
            <a:spAutoFit/>
          </a:bodyPr>
          <a:lstStyle/>
          <a:p>
            <a:r>
              <a:rPr lang="en-US" b="1" dirty="0"/>
              <a:t>LED1</a:t>
            </a:r>
          </a:p>
        </p:txBody>
      </p:sp>
      <p:cxnSp>
        <p:nvCxnSpPr>
          <p:cNvPr id="117" name="Straight Connector 116">
            <a:extLst>
              <a:ext uri="{FF2B5EF4-FFF2-40B4-BE49-F238E27FC236}">
                <a16:creationId xmlns:a16="http://schemas.microsoft.com/office/drawing/2014/main" id="{24706BB2-E783-1247-BEA1-382DE0A71791}"/>
              </a:ext>
            </a:extLst>
          </p:cNvPr>
          <p:cNvCxnSpPr>
            <a:cxnSpLocks/>
          </p:cNvCxnSpPr>
          <p:nvPr/>
        </p:nvCxnSpPr>
        <p:spPr>
          <a:xfrm>
            <a:off x="1327641" y="2570271"/>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1C650F92-E5C4-6248-9672-1686D0438981}"/>
              </a:ext>
            </a:extLst>
          </p:cNvPr>
          <p:cNvCxnSpPr>
            <a:cxnSpLocks/>
          </p:cNvCxnSpPr>
          <p:nvPr/>
        </p:nvCxnSpPr>
        <p:spPr>
          <a:xfrm flipV="1">
            <a:off x="2870254" y="1756166"/>
            <a:ext cx="0" cy="814105"/>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17DC1A88-F873-3F40-AB5A-939880D97518}"/>
              </a:ext>
            </a:extLst>
          </p:cNvPr>
          <p:cNvSpPr/>
          <p:nvPr/>
        </p:nvSpPr>
        <p:spPr>
          <a:xfrm>
            <a:off x="3538415" y="2095695"/>
            <a:ext cx="131342"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60290E54-E12B-F048-945C-A042B9415433}"/>
              </a:ext>
            </a:extLst>
          </p:cNvPr>
          <p:cNvSpPr/>
          <p:nvPr/>
        </p:nvSpPr>
        <p:spPr>
          <a:xfrm>
            <a:off x="6195297" y="1594089"/>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Title 1">
            <a:extLst>
              <a:ext uri="{FF2B5EF4-FFF2-40B4-BE49-F238E27FC236}">
                <a16:creationId xmlns:a16="http://schemas.microsoft.com/office/drawing/2014/main" id="{C5D526E7-BBA4-7A46-9411-389CD06F645C}"/>
              </a:ext>
            </a:extLst>
          </p:cNvPr>
          <p:cNvSpPr>
            <a:spLocks noGrp="1"/>
          </p:cNvSpPr>
          <p:nvPr>
            <p:ph type="title"/>
          </p:nvPr>
        </p:nvSpPr>
        <p:spPr>
          <a:xfrm>
            <a:off x="993514" y="170496"/>
            <a:ext cx="7299978" cy="434612"/>
          </a:xfrm>
        </p:spPr>
        <p:txBody>
          <a:bodyPr>
            <a:noAutofit/>
          </a:bodyPr>
          <a:lstStyle/>
          <a:p>
            <a:r>
              <a:rPr lang="en-US" sz="3200" b="1" dirty="0">
                <a:solidFill>
                  <a:srgbClr val="C00000"/>
                </a:solidFill>
              </a:rPr>
              <a:t>Logical OR Defined by Circuit Geometry</a:t>
            </a:r>
          </a:p>
        </p:txBody>
      </p:sp>
      <p:graphicFrame>
        <p:nvGraphicFramePr>
          <p:cNvPr id="126" name="Table 125">
            <a:extLst>
              <a:ext uri="{FF2B5EF4-FFF2-40B4-BE49-F238E27FC236}">
                <a16:creationId xmlns:a16="http://schemas.microsoft.com/office/drawing/2014/main" id="{B3DF6E03-4686-5445-8E41-9B5F012E9F4A}"/>
              </a:ext>
            </a:extLst>
          </p:cNvPr>
          <p:cNvGraphicFramePr>
            <a:graphicFrameLocks noGrp="1"/>
          </p:cNvGraphicFramePr>
          <p:nvPr>
            <p:extLst>
              <p:ext uri="{D42A27DB-BD31-4B8C-83A1-F6EECF244321}">
                <p14:modId xmlns:p14="http://schemas.microsoft.com/office/powerpoint/2010/main" val="3444479317"/>
              </p:ext>
            </p:extLst>
          </p:nvPr>
        </p:nvGraphicFramePr>
        <p:xfrm>
          <a:off x="1429852" y="3761164"/>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584274157"/>
                    </a:ext>
                  </a:extLst>
                </a:gridCol>
                <a:gridCol w="2032000">
                  <a:extLst>
                    <a:ext uri="{9D8B030D-6E8A-4147-A177-3AD203B41FA5}">
                      <a16:colId xmlns:a16="http://schemas.microsoft.com/office/drawing/2014/main" val="2922207411"/>
                    </a:ext>
                  </a:extLst>
                </a:gridCol>
                <a:gridCol w="2032000">
                  <a:extLst>
                    <a:ext uri="{9D8B030D-6E8A-4147-A177-3AD203B41FA5}">
                      <a16:colId xmlns:a16="http://schemas.microsoft.com/office/drawing/2014/main" val="1274044900"/>
                    </a:ext>
                  </a:extLst>
                </a:gridCol>
              </a:tblGrid>
              <a:tr h="370840">
                <a:tc>
                  <a:txBody>
                    <a:bodyPr/>
                    <a:lstStyle/>
                    <a:p>
                      <a:pPr algn="ctr"/>
                      <a:r>
                        <a:rPr lang="en-US" dirty="0"/>
                        <a:t>PB1</a:t>
                      </a:r>
                    </a:p>
                  </a:txBody>
                  <a:tcPr/>
                </a:tc>
                <a:tc>
                  <a:txBody>
                    <a:bodyPr/>
                    <a:lstStyle/>
                    <a:p>
                      <a:pPr algn="ctr"/>
                      <a:r>
                        <a:rPr lang="en-US" dirty="0"/>
                        <a:t>PB2</a:t>
                      </a:r>
                    </a:p>
                  </a:txBody>
                  <a:tcPr/>
                </a:tc>
                <a:tc>
                  <a:txBody>
                    <a:bodyPr/>
                    <a:lstStyle/>
                    <a:p>
                      <a:pPr algn="ctr"/>
                      <a:r>
                        <a:rPr lang="en-US" dirty="0"/>
                        <a:t>IN</a:t>
                      </a:r>
                    </a:p>
                  </a:txBody>
                  <a:tcPr/>
                </a:tc>
                <a:extLst>
                  <a:ext uri="{0D108BD9-81ED-4DB2-BD59-A6C34878D82A}">
                    <a16:rowId xmlns:a16="http://schemas.microsoft.com/office/drawing/2014/main" val="2603205663"/>
                  </a:ext>
                </a:extLst>
              </a:tr>
              <a:tr h="370840">
                <a:tc>
                  <a:txBody>
                    <a:bodyPr/>
                    <a:lstStyle/>
                    <a:p>
                      <a:pPr algn="ctr"/>
                      <a:r>
                        <a:rPr lang="en-US" dirty="0"/>
                        <a:t>Open</a:t>
                      </a:r>
                    </a:p>
                  </a:txBody>
                  <a:tcPr/>
                </a:tc>
                <a:tc>
                  <a:txBody>
                    <a:bodyPr/>
                    <a:lstStyle/>
                    <a:p>
                      <a:pPr algn="ctr"/>
                      <a:r>
                        <a:rPr lang="en-US" dirty="0"/>
                        <a:t>Open</a:t>
                      </a:r>
                    </a:p>
                  </a:txBody>
                  <a:tcPr/>
                </a:tc>
                <a:tc>
                  <a:txBody>
                    <a:bodyPr/>
                    <a:lstStyle/>
                    <a:p>
                      <a:pPr algn="ctr"/>
                      <a:r>
                        <a:rPr lang="en-US" dirty="0"/>
                        <a:t>0</a:t>
                      </a:r>
                    </a:p>
                  </a:txBody>
                  <a:tcPr/>
                </a:tc>
                <a:extLst>
                  <a:ext uri="{0D108BD9-81ED-4DB2-BD59-A6C34878D82A}">
                    <a16:rowId xmlns:a16="http://schemas.microsoft.com/office/drawing/2014/main" val="3680227169"/>
                  </a:ext>
                </a:extLst>
              </a:tr>
              <a:tr h="370840">
                <a:tc>
                  <a:txBody>
                    <a:bodyPr/>
                    <a:lstStyle/>
                    <a:p>
                      <a:pPr algn="ctr"/>
                      <a:r>
                        <a:rPr lang="en-US" dirty="0"/>
                        <a:t>Open</a:t>
                      </a:r>
                    </a:p>
                  </a:txBody>
                  <a:tcPr/>
                </a:tc>
                <a:tc>
                  <a:txBody>
                    <a:bodyPr/>
                    <a:lstStyle/>
                    <a:p>
                      <a:pPr algn="ctr"/>
                      <a:r>
                        <a:rPr lang="en-US" dirty="0"/>
                        <a:t>Closed</a:t>
                      </a:r>
                    </a:p>
                  </a:txBody>
                  <a:tcPr/>
                </a:tc>
                <a:tc>
                  <a:txBody>
                    <a:bodyPr/>
                    <a:lstStyle/>
                    <a:p>
                      <a:pPr algn="ctr"/>
                      <a:r>
                        <a:rPr lang="en-US" dirty="0"/>
                        <a:t>1</a:t>
                      </a:r>
                    </a:p>
                  </a:txBody>
                  <a:tcPr/>
                </a:tc>
                <a:extLst>
                  <a:ext uri="{0D108BD9-81ED-4DB2-BD59-A6C34878D82A}">
                    <a16:rowId xmlns:a16="http://schemas.microsoft.com/office/drawing/2014/main" val="1599437707"/>
                  </a:ext>
                </a:extLst>
              </a:tr>
              <a:tr h="370840">
                <a:tc>
                  <a:txBody>
                    <a:bodyPr/>
                    <a:lstStyle/>
                    <a:p>
                      <a:pPr algn="ctr"/>
                      <a:r>
                        <a:rPr lang="en-US" dirty="0"/>
                        <a:t>Closed</a:t>
                      </a:r>
                    </a:p>
                  </a:txBody>
                  <a:tcPr/>
                </a:tc>
                <a:tc>
                  <a:txBody>
                    <a:bodyPr/>
                    <a:lstStyle/>
                    <a:p>
                      <a:pPr algn="ctr"/>
                      <a:r>
                        <a:rPr lang="en-US" dirty="0"/>
                        <a:t>Open</a:t>
                      </a:r>
                    </a:p>
                  </a:txBody>
                  <a:tcPr/>
                </a:tc>
                <a:tc>
                  <a:txBody>
                    <a:bodyPr/>
                    <a:lstStyle/>
                    <a:p>
                      <a:pPr algn="ctr"/>
                      <a:r>
                        <a:rPr lang="en-US" dirty="0"/>
                        <a:t>1</a:t>
                      </a:r>
                    </a:p>
                  </a:txBody>
                  <a:tcPr/>
                </a:tc>
                <a:extLst>
                  <a:ext uri="{0D108BD9-81ED-4DB2-BD59-A6C34878D82A}">
                    <a16:rowId xmlns:a16="http://schemas.microsoft.com/office/drawing/2014/main" val="928674041"/>
                  </a:ext>
                </a:extLst>
              </a:tr>
              <a:tr h="370840">
                <a:tc>
                  <a:txBody>
                    <a:bodyPr/>
                    <a:lstStyle/>
                    <a:p>
                      <a:pPr algn="ctr"/>
                      <a:r>
                        <a:rPr lang="en-US" dirty="0"/>
                        <a:t>Closed</a:t>
                      </a:r>
                    </a:p>
                  </a:txBody>
                  <a:tcPr/>
                </a:tc>
                <a:tc>
                  <a:txBody>
                    <a:bodyPr/>
                    <a:lstStyle/>
                    <a:p>
                      <a:pPr algn="ctr"/>
                      <a:r>
                        <a:rPr lang="en-US" dirty="0"/>
                        <a:t>Closed</a:t>
                      </a:r>
                    </a:p>
                  </a:txBody>
                  <a:tcPr/>
                </a:tc>
                <a:tc>
                  <a:txBody>
                    <a:bodyPr/>
                    <a:lstStyle/>
                    <a:p>
                      <a:pPr algn="ctr"/>
                      <a:r>
                        <a:rPr lang="en-US" dirty="0"/>
                        <a:t>1</a:t>
                      </a:r>
                    </a:p>
                  </a:txBody>
                  <a:tcPr/>
                </a:tc>
                <a:extLst>
                  <a:ext uri="{0D108BD9-81ED-4DB2-BD59-A6C34878D82A}">
                    <a16:rowId xmlns:a16="http://schemas.microsoft.com/office/drawing/2014/main" val="3508958451"/>
                  </a:ext>
                </a:extLst>
              </a:tr>
            </a:tbl>
          </a:graphicData>
        </a:graphic>
      </p:graphicFrame>
      <p:sp>
        <p:nvSpPr>
          <p:cNvPr id="128" name="TextBox 127">
            <a:extLst>
              <a:ext uri="{FF2B5EF4-FFF2-40B4-BE49-F238E27FC236}">
                <a16:creationId xmlns:a16="http://schemas.microsoft.com/office/drawing/2014/main" id="{D926AEB5-C2CB-534F-A4A3-26DF73EA213D}"/>
              </a:ext>
            </a:extLst>
          </p:cNvPr>
          <p:cNvSpPr txBox="1"/>
          <p:nvPr/>
        </p:nvSpPr>
        <p:spPr>
          <a:xfrm>
            <a:off x="3690617" y="5893585"/>
            <a:ext cx="1750800" cy="369332"/>
          </a:xfrm>
          <a:prstGeom prst="rect">
            <a:avLst/>
          </a:prstGeom>
          <a:noFill/>
        </p:spPr>
        <p:txBody>
          <a:bodyPr wrap="none" rtlCol="0">
            <a:spAutoFit/>
          </a:bodyPr>
          <a:lstStyle/>
          <a:p>
            <a:r>
              <a:rPr lang="en-US" b="1" dirty="0">
                <a:solidFill>
                  <a:srgbClr val="C00000"/>
                </a:solidFill>
              </a:rPr>
              <a:t>IN = PB1 OR PB2</a:t>
            </a:r>
          </a:p>
        </p:txBody>
      </p:sp>
    </p:spTree>
    <p:extLst>
      <p:ext uri="{BB962C8B-B14F-4D97-AF65-F5344CB8AC3E}">
        <p14:creationId xmlns:p14="http://schemas.microsoft.com/office/powerpoint/2010/main" val="721789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258079"/>
            <a:ext cx="7703277" cy="434612"/>
          </a:xfrm>
        </p:spPr>
        <p:txBody>
          <a:bodyPr>
            <a:noAutofit/>
          </a:bodyPr>
          <a:lstStyle/>
          <a:p>
            <a:r>
              <a:rPr lang="en-US" sz="3200" b="1" dirty="0">
                <a:solidFill>
                  <a:srgbClr val="C00000"/>
                </a:solidFill>
              </a:rPr>
              <a:t>Ladder Logic Defines PB1/PB2 Relationship</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127" name="TextBox 126">
            <a:extLst>
              <a:ext uri="{FF2B5EF4-FFF2-40B4-BE49-F238E27FC236}">
                <a16:creationId xmlns:a16="http://schemas.microsoft.com/office/drawing/2014/main" id="{4101C2AA-08F9-4341-8A51-73A8C2AACAE7}"/>
              </a:ext>
            </a:extLst>
          </p:cNvPr>
          <p:cNvSpPr txBox="1"/>
          <p:nvPr/>
        </p:nvSpPr>
        <p:spPr>
          <a:xfrm>
            <a:off x="1188021" y="1029531"/>
            <a:ext cx="436338" cy="369332"/>
          </a:xfrm>
          <a:prstGeom prst="rect">
            <a:avLst/>
          </a:prstGeom>
          <a:noFill/>
        </p:spPr>
        <p:txBody>
          <a:bodyPr wrap="none" rtlCol="0">
            <a:spAutoFit/>
          </a:bodyPr>
          <a:lstStyle/>
          <a:p>
            <a:r>
              <a:rPr lang="en-US" b="1" dirty="0"/>
              <a:t>+V</a:t>
            </a:r>
          </a:p>
        </p:txBody>
      </p:sp>
      <p:sp>
        <p:nvSpPr>
          <p:cNvPr id="129" name="Rectangle 128">
            <a:extLst>
              <a:ext uri="{FF2B5EF4-FFF2-40B4-BE49-F238E27FC236}">
                <a16:creationId xmlns:a16="http://schemas.microsoft.com/office/drawing/2014/main" id="{9CADF6E1-0685-E241-B35D-B9B63C8B6D1B}"/>
              </a:ext>
            </a:extLst>
          </p:cNvPr>
          <p:cNvSpPr/>
          <p:nvPr/>
        </p:nvSpPr>
        <p:spPr>
          <a:xfrm>
            <a:off x="4182149" y="1646277"/>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OpenPLC</a:t>
            </a:r>
            <a:r>
              <a:rPr lang="en-US" dirty="0">
                <a:solidFill>
                  <a:schemeClr val="tx1"/>
                </a:solidFill>
              </a:rPr>
              <a:t> Raspberry Pi</a:t>
            </a:r>
          </a:p>
        </p:txBody>
      </p:sp>
      <p:cxnSp>
        <p:nvCxnSpPr>
          <p:cNvPr id="130" name="Straight Connector 129">
            <a:extLst>
              <a:ext uri="{FF2B5EF4-FFF2-40B4-BE49-F238E27FC236}">
                <a16:creationId xmlns:a16="http://schemas.microsoft.com/office/drawing/2014/main" id="{7720748F-11F4-4A44-B755-0E1D28CDD432}"/>
              </a:ext>
            </a:extLst>
          </p:cNvPr>
          <p:cNvCxnSpPr>
            <a:cxnSpLocks/>
          </p:cNvCxnSpPr>
          <p:nvPr/>
        </p:nvCxnSpPr>
        <p:spPr>
          <a:xfrm>
            <a:off x="1172249" y="1343372"/>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229AB41D-752C-F64B-9F55-28CCC4E9F205}"/>
              </a:ext>
            </a:extLst>
          </p:cNvPr>
          <p:cNvCxnSpPr>
            <a:cxnSpLocks/>
          </p:cNvCxnSpPr>
          <p:nvPr/>
        </p:nvCxnSpPr>
        <p:spPr>
          <a:xfrm flipV="1">
            <a:off x="2268171" y="1810407"/>
            <a:ext cx="1913978" cy="2098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763D5BE-CF6F-ED46-9DBE-605C954C154D}"/>
              </a:ext>
            </a:extLst>
          </p:cNvPr>
          <p:cNvCxnSpPr>
            <a:cxnSpLocks/>
          </p:cNvCxnSpPr>
          <p:nvPr/>
        </p:nvCxnSpPr>
        <p:spPr>
          <a:xfrm>
            <a:off x="2279188" y="2498337"/>
            <a:ext cx="53938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857B04C2-34F0-154D-8918-02619D200B78}"/>
              </a:ext>
            </a:extLst>
          </p:cNvPr>
          <p:cNvCxnSpPr>
            <a:cxnSpLocks/>
          </p:cNvCxnSpPr>
          <p:nvPr/>
        </p:nvCxnSpPr>
        <p:spPr>
          <a:xfrm>
            <a:off x="1863623" y="2610601"/>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46D65FB3-AFF7-6B41-8D0C-0A4A304E7AF8}"/>
              </a:ext>
            </a:extLst>
          </p:cNvPr>
          <p:cNvCxnSpPr>
            <a:cxnSpLocks/>
          </p:cNvCxnSpPr>
          <p:nvPr/>
        </p:nvCxnSpPr>
        <p:spPr>
          <a:xfrm>
            <a:off x="1852606" y="1668893"/>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D1BECDAC-4C70-A443-A7AF-051259ECE4B1}"/>
              </a:ext>
            </a:extLst>
          </p:cNvPr>
          <p:cNvCxnSpPr>
            <a:cxnSpLocks/>
          </p:cNvCxnSpPr>
          <p:nvPr/>
        </p:nvCxnSpPr>
        <p:spPr>
          <a:xfrm>
            <a:off x="1438948" y="18104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0A07452C-8682-D74C-9E09-335636BCBA9C}"/>
              </a:ext>
            </a:extLst>
          </p:cNvPr>
          <p:cNvCxnSpPr>
            <a:cxnSpLocks/>
          </p:cNvCxnSpPr>
          <p:nvPr/>
        </p:nvCxnSpPr>
        <p:spPr>
          <a:xfrm flipV="1">
            <a:off x="1438948" y="1339113"/>
            <a:ext cx="0" cy="137956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7" name="TextBox 136">
            <a:extLst>
              <a:ext uri="{FF2B5EF4-FFF2-40B4-BE49-F238E27FC236}">
                <a16:creationId xmlns:a16="http://schemas.microsoft.com/office/drawing/2014/main" id="{6B6C6B9E-D968-B544-8902-42B632F2576F}"/>
              </a:ext>
            </a:extLst>
          </p:cNvPr>
          <p:cNvSpPr txBox="1"/>
          <p:nvPr/>
        </p:nvSpPr>
        <p:spPr>
          <a:xfrm>
            <a:off x="1853014" y="1138794"/>
            <a:ext cx="554960" cy="369332"/>
          </a:xfrm>
          <a:prstGeom prst="rect">
            <a:avLst/>
          </a:prstGeom>
          <a:noFill/>
        </p:spPr>
        <p:txBody>
          <a:bodyPr wrap="none" rtlCol="0">
            <a:spAutoFit/>
          </a:bodyPr>
          <a:lstStyle/>
          <a:p>
            <a:r>
              <a:rPr lang="en-US" b="1" dirty="0"/>
              <a:t>PB1</a:t>
            </a:r>
          </a:p>
        </p:txBody>
      </p:sp>
      <p:sp>
        <p:nvSpPr>
          <p:cNvPr id="138" name="TextBox 137">
            <a:extLst>
              <a:ext uri="{FF2B5EF4-FFF2-40B4-BE49-F238E27FC236}">
                <a16:creationId xmlns:a16="http://schemas.microsoft.com/office/drawing/2014/main" id="{004CDC5E-7D2D-EA49-BC0C-3ACD8A9E7F42}"/>
              </a:ext>
            </a:extLst>
          </p:cNvPr>
          <p:cNvSpPr txBox="1"/>
          <p:nvPr/>
        </p:nvSpPr>
        <p:spPr>
          <a:xfrm>
            <a:off x="1818643" y="2808044"/>
            <a:ext cx="554960" cy="369332"/>
          </a:xfrm>
          <a:prstGeom prst="rect">
            <a:avLst/>
          </a:prstGeom>
          <a:noFill/>
        </p:spPr>
        <p:txBody>
          <a:bodyPr wrap="none" rtlCol="0">
            <a:spAutoFit/>
          </a:bodyPr>
          <a:lstStyle/>
          <a:p>
            <a:r>
              <a:rPr lang="en-US" b="1" dirty="0"/>
              <a:t>PB2</a:t>
            </a:r>
          </a:p>
        </p:txBody>
      </p:sp>
      <p:cxnSp>
        <p:nvCxnSpPr>
          <p:cNvPr id="139" name="Straight Connector 138">
            <a:extLst>
              <a:ext uri="{FF2B5EF4-FFF2-40B4-BE49-F238E27FC236}">
                <a16:creationId xmlns:a16="http://schemas.microsoft.com/office/drawing/2014/main" id="{888A4F70-9C00-1D47-A6EB-D2ADD20B095A}"/>
              </a:ext>
            </a:extLst>
          </p:cNvPr>
          <p:cNvCxnSpPr>
            <a:stCxn id="137" idx="2"/>
            <a:endCxn id="137" idx="2"/>
          </p:cNvCxnSpPr>
          <p:nvPr/>
        </p:nvCxnSpPr>
        <p:spPr>
          <a:xfrm>
            <a:off x="2130494" y="1508126"/>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F2E8B35-B75E-0544-A542-DC17D287CD55}"/>
              </a:ext>
            </a:extLst>
          </p:cNvPr>
          <p:cNvCxnSpPr/>
          <p:nvPr/>
        </p:nvCxnSpPr>
        <p:spPr>
          <a:xfrm>
            <a:off x="2108420" y="147295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C29F1C67-736F-2147-9B7B-DE2276A6CDA5}"/>
              </a:ext>
            </a:extLst>
          </p:cNvPr>
          <p:cNvCxnSpPr/>
          <p:nvPr/>
        </p:nvCxnSpPr>
        <p:spPr>
          <a:xfrm>
            <a:off x="2108420" y="259209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FC72AFA-C8DD-094E-9B01-921DB927E4CE}"/>
              </a:ext>
            </a:extLst>
          </p:cNvPr>
          <p:cNvCxnSpPr>
            <a:cxnSpLocks/>
          </p:cNvCxnSpPr>
          <p:nvPr/>
        </p:nvCxnSpPr>
        <p:spPr>
          <a:xfrm flipV="1">
            <a:off x="3715476" y="2507919"/>
            <a:ext cx="0" cy="15664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FE8BD3B-7FD5-4743-9609-ADB865FF2489}"/>
              </a:ext>
            </a:extLst>
          </p:cNvPr>
          <p:cNvCxnSpPr>
            <a:cxnSpLocks/>
            <a:endCxn id="171" idx="2"/>
          </p:cNvCxnSpPr>
          <p:nvPr/>
        </p:nvCxnSpPr>
        <p:spPr>
          <a:xfrm flipH="1" flipV="1">
            <a:off x="3716808" y="3010833"/>
            <a:ext cx="1358" cy="21974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47" name="TextBox 146">
            <a:extLst>
              <a:ext uri="{FF2B5EF4-FFF2-40B4-BE49-F238E27FC236}">
                <a16:creationId xmlns:a16="http://schemas.microsoft.com/office/drawing/2014/main" id="{BE48EEF0-1AB0-EC4F-9170-75640BCB0449}"/>
              </a:ext>
            </a:extLst>
          </p:cNvPr>
          <p:cNvSpPr txBox="1"/>
          <p:nvPr/>
        </p:nvSpPr>
        <p:spPr>
          <a:xfrm>
            <a:off x="3272931" y="2705342"/>
            <a:ext cx="431528" cy="369332"/>
          </a:xfrm>
          <a:prstGeom prst="rect">
            <a:avLst/>
          </a:prstGeom>
          <a:noFill/>
        </p:spPr>
        <p:txBody>
          <a:bodyPr wrap="none" rtlCol="0">
            <a:spAutoFit/>
          </a:bodyPr>
          <a:lstStyle/>
          <a:p>
            <a:r>
              <a:rPr lang="en-US" b="1" dirty="0"/>
              <a:t>R2</a:t>
            </a:r>
          </a:p>
        </p:txBody>
      </p:sp>
      <p:sp>
        <p:nvSpPr>
          <p:cNvPr id="148" name="TextBox 147">
            <a:extLst>
              <a:ext uri="{FF2B5EF4-FFF2-40B4-BE49-F238E27FC236}">
                <a16:creationId xmlns:a16="http://schemas.microsoft.com/office/drawing/2014/main" id="{E8ED7A27-11CE-5341-9B5F-682BE5867BEC}"/>
              </a:ext>
            </a:extLst>
          </p:cNvPr>
          <p:cNvSpPr txBox="1"/>
          <p:nvPr/>
        </p:nvSpPr>
        <p:spPr>
          <a:xfrm>
            <a:off x="3739948" y="1472950"/>
            <a:ext cx="514885" cy="369332"/>
          </a:xfrm>
          <a:prstGeom prst="rect">
            <a:avLst/>
          </a:prstGeom>
          <a:noFill/>
        </p:spPr>
        <p:txBody>
          <a:bodyPr wrap="none" rtlCol="0">
            <a:spAutoFit/>
          </a:bodyPr>
          <a:lstStyle/>
          <a:p>
            <a:r>
              <a:rPr lang="en-US" b="1" dirty="0"/>
              <a:t>IN1</a:t>
            </a:r>
          </a:p>
        </p:txBody>
      </p:sp>
      <p:sp>
        <p:nvSpPr>
          <p:cNvPr id="149" name="TextBox 148">
            <a:extLst>
              <a:ext uri="{FF2B5EF4-FFF2-40B4-BE49-F238E27FC236}">
                <a16:creationId xmlns:a16="http://schemas.microsoft.com/office/drawing/2014/main" id="{1F0A4D24-33B5-8D48-8398-8FE0B9CD32D1}"/>
              </a:ext>
            </a:extLst>
          </p:cNvPr>
          <p:cNvSpPr txBox="1"/>
          <p:nvPr/>
        </p:nvSpPr>
        <p:spPr>
          <a:xfrm>
            <a:off x="5400321" y="1561086"/>
            <a:ext cx="604653" cy="369332"/>
          </a:xfrm>
          <a:prstGeom prst="rect">
            <a:avLst/>
          </a:prstGeom>
          <a:noFill/>
        </p:spPr>
        <p:txBody>
          <a:bodyPr wrap="none" rtlCol="0">
            <a:spAutoFit/>
          </a:bodyPr>
          <a:lstStyle/>
          <a:p>
            <a:r>
              <a:rPr lang="en-US" b="1" dirty="0"/>
              <a:t>OUT</a:t>
            </a:r>
          </a:p>
        </p:txBody>
      </p:sp>
      <p:cxnSp>
        <p:nvCxnSpPr>
          <p:cNvPr id="150" name="Straight Connector 149">
            <a:extLst>
              <a:ext uri="{FF2B5EF4-FFF2-40B4-BE49-F238E27FC236}">
                <a16:creationId xmlns:a16="http://schemas.microsoft.com/office/drawing/2014/main" id="{B9EDD62C-EB75-3E49-9153-26C156EB5F92}"/>
              </a:ext>
            </a:extLst>
          </p:cNvPr>
          <p:cNvCxnSpPr>
            <a:cxnSpLocks/>
            <a:endCxn id="123" idx="1"/>
          </p:cNvCxnSpPr>
          <p:nvPr/>
        </p:nvCxnSpPr>
        <p:spPr>
          <a:xfrm>
            <a:off x="5423120" y="1891237"/>
            <a:ext cx="874476" cy="920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C7130CFF-3B38-1148-B900-8DF23D23DAB4}"/>
              </a:ext>
            </a:extLst>
          </p:cNvPr>
          <p:cNvCxnSpPr>
            <a:cxnSpLocks/>
          </p:cNvCxnSpPr>
          <p:nvPr/>
        </p:nvCxnSpPr>
        <p:spPr>
          <a:xfrm>
            <a:off x="6588211" y="1912222"/>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F0F552CF-59CA-1546-89FC-AB3E267ED2CE}"/>
              </a:ext>
            </a:extLst>
          </p:cNvPr>
          <p:cNvSpPr txBox="1"/>
          <p:nvPr/>
        </p:nvSpPr>
        <p:spPr>
          <a:xfrm>
            <a:off x="6148691" y="2031946"/>
            <a:ext cx="431528" cy="369332"/>
          </a:xfrm>
          <a:prstGeom prst="rect">
            <a:avLst/>
          </a:prstGeom>
          <a:noFill/>
        </p:spPr>
        <p:txBody>
          <a:bodyPr wrap="none" rtlCol="0">
            <a:spAutoFit/>
          </a:bodyPr>
          <a:lstStyle/>
          <a:p>
            <a:r>
              <a:rPr lang="en-US" b="1" dirty="0"/>
              <a:t>R3</a:t>
            </a:r>
          </a:p>
        </p:txBody>
      </p:sp>
      <p:cxnSp>
        <p:nvCxnSpPr>
          <p:cNvPr id="156" name="Straight Connector 155">
            <a:extLst>
              <a:ext uri="{FF2B5EF4-FFF2-40B4-BE49-F238E27FC236}">
                <a16:creationId xmlns:a16="http://schemas.microsoft.com/office/drawing/2014/main" id="{8D3312D7-C2DB-3A4C-91D4-62B83396F329}"/>
              </a:ext>
            </a:extLst>
          </p:cNvPr>
          <p:cNvCxnSpPr>
            <a:cxnSpLocks/>
          </p:cNvCxnSpPr>
          <p:nvPr/>
        </p:nvCxnSpPr>
        <p:spPr>
          <a:xfrm flipV="1">
            <a:off x="7303414" y="1919526"/>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8772DA41-8A28-AA44-858F-9D6E5AB167DF}"/>
              </a:ext>
            </a:extLst>
          </p:cNvPr>
          <p:cNvCxnSpPr>
            <a:cxnSpLocks/>
          </p:cNvCxnSpPr>
          <p:nvPr/>
        </p:nvCxnSpPr>
        <p:spPr>
          <a:xfrm flipV="1">
            <a:off x="7303414" y="2616212"/>
            <a:ext cx="0" cy="7451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6FE59B8A-37F0-0F43-AA01-2976912A3409}"/>
              </a:ext>
            </a:extLst>
          </p:cNvPr>
          <p:cNvCxnSpPr>
            <a:cxnSpLocks/>
          </p:cNvCxnSpPr>
          <p:nvPr/>
        </p:nvCxnSpPr>
        <p:spPr>
          <a:xfrm flipV="1">
            <a:off x="2975741" y="3208546"/>
            <a:ext cx="4327673" cy="4825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6011FB48-BF1E-6F40-863F-7B7B3E426730}"/>
              </a:ext>
            </a:extLst>
          </p:cNvPr>
          <p:cNvCxnSpPr>
            <a:cxnSpLocks/>
          </p:cNvCxnSpPr>
          <p:nvPr/>
        </p:nvCxnSpPr>
        <p:spPr>
          <a:xfrm>
            <a:off x="7159880" y="2275038"/>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23A0C62-B5F5-2141-9910-E4F1D8A1B589}"/>
              </a:ext>
            </a:extLst>
          </p:cNvPr>
          <p:cNvCxnSpPr>
            <a:cxnSpLocks/>
          </p:cNvCxnSpPr>
          <p:nvPr/>
        </p:nvCxnSpPr>
        <p:spPr>
          <a:xfrm>
            <a:off x="7159880" y="2608331"/>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D8E1B657-33DE-A342-AC6C-FFF98A1D82A4}"/>
              </a:ext>
            </a:extLst>
          </p:cNvPr>
          <p:cNvCxnSpPr/>
          <p:nvPr/>
        </p:nvCxnSpPr>
        <p:spPr>
          <a:xfrm>
            <a:off x="7159880" y="2275038"/>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8D1BC49C-DA12-B645-A6C4-153ACEFD441E}"/>
              </a:ext>
            </a:extLst>
          </p:cNvPr>
          <p:cNvCxnSpPr/>
          <p:nvPr/>
        </p:nvCxnSpPr>
        <p:spPr>
          <a:xfrm flipH="1">
            <a:off x="7303414" y="2255877"/>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B0FD9C8-2AEE-0347-B7E8-DEEBF958A37C}"/>
              </a:ext>
            </a:extLst>
          </p:cNvPr>
          <p:cNvCxnSpPr>
            <a:cxnSpLocks/>
          </p:cNvCxnSpPr>
          <p:nvPr/>
        </p:nvCxnSpPr>
        <p:spPr>
          <a:xfrm>
            <a:off x="7042214" y="3361386"/>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883EA3E7-14AB-6D4A-9D77-5CEAB540E207}"/>
              </a:ext>
            </a:extLst>
          </p:cNvPr>
          <p:cNvCxnSpPr>
            <a:cxnSpLocks/>
          </p:cNvCxnSpPr>
          <p:nvPr/>
        </p:nvCxnSpPr>
        <p:spPr>
          <a:xfrm>
            <a:off x="7159880" y="3467970"/>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6F0C344-4C54-4E44-873B-2E44B451C8AF}"/>
              </a:ext>
            </a:extLst>
          </p:cNvPr>
          <p:cNvCxnSpPr>
            <a:cxnSpLocks/>
          </p:cNvCxnSpPr>
          <p:nvPr/>
        </p:nvCxnSpPr>
        <p:spPr>
          <a:xfrm>
            <a:off x="7240720" y="3560628"/>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EC43FFA8-2FBB-B54A-9E20-7CB2EBF24061}"/>
              </a:ext>
            </a:extLst>
          </p:cNvPr>
          <p:cNvSpPr txBox="1"/>
          <p:nvPr/>
        </p:nvSpPr>
        <p:spPr>
          <a:xfrm>
            <a:off x="7532070" y="2212398"/>
            <a:ext cx="657552" cy="369332"/>
          </a:xfrm>
          <a:prstGeom prst="rect">
            <a:avLst/>
          </a:prstGeom>
          <a:noFill/>
        </p:spPr>
        <p:txBody>
          <a:bodyPr wrap="none" rtlCol="0">
            <a:spAutoFit/>
          </a:bodyPr>
          <a:lstStyle/>
          <a:p>
            <a:r>
              <a:rPr lang="en-US" b="1" dirty="0"/>
              <a:t>LED1</a:t>
            </a:r>
          </a:p>
        </p:txBody>
      </p:sp>
      <p:cxnSp>
        <p:nvCxnSpPr>
          <p:cNvPr id="167" name="Straight Connector 166">
            <a:extLst>
              <a:ext uri="{FF2B5EF4-FFF2-40B4-BE49-F238E27FC236}">
                <a16:creationId xmlns:a16="http://schemas.microsoft.com/office/drawing/2014/main" id="{46F37F2F-A7B6-5E41-B831-795F47D2A953}"/>
              </a:ext>
            </a:extLst>
          </p:cNvPr>
          <p:cNvCxnSpPr>
            <a:cxnSpLocks/>
          </p:cNvCxnSpPr>
          <p:nvPr/>
        </p:nvCxnSpPr>
        <p:spPr>
          <a:xfrm>
            <a:off x="1433129" y="24850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DA6FE5-8CD4-8B4A-8817-26D19EA00D14}"/>
              </a:ext>
            </a:extLst>
          </p:cNvPr>
          <p:cNvCxnSpPr>
            <a:cxnSpLocks/>
          </p:cNvCxnSpPr>
          <p:nvPr/>
        </p:nvCxnSpPr>
        <p:spPr>
          <a:xfrm flipV="1">
            <a:off x="2975742" y="1803102"/>
            <a:ext cx="0" cy="145370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1" name="Rectangle 170">
            <a:extLst>
              <a:ext uri="{FF2B5EF4-FFF2-40B4-BE49-F238E27FC236}">
                <a16:creationId xmlns:a16="http://schemas.microsoft.com/office/drawing/2014/main" id="{38C6C01A-E909-264F-BF1B-1680BF236C79}"/>
              </a:ext>
            </a:extLst>
          </p:cNvPr>
          <p:cNvSpPr/>
          <p:nvPr/>
        </p:nvSpPr>
        <p:spPr>
          <a:xfrm>
            <a:off x="3650511" y="2648788"/>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70F48707-3E99-2D4E-A009-156D0DB9CA43}"/>
              </a:ext>
            </a:extLst>
          </p:cNvPr>
          <p:cNvSpPr/>
          <p:nvPr/>
        </p:nvSpPr>
        <p:spPr>
          <a:xfrm>
            <a:off x="2909445" y="1985863"/>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1136E96D-9114-0146-84B4-5CE80183F228}"/>
              </a:ext>
            </a:extLst>
          </p:cNvPr>
          <p:cNvSpPr txBox="1"/>
          <p:nvPr/>
        </p:nvSpPr>
        <p:spPr>
          <a:xfrm>
            <a:off x="3738362" y="2154104"/>
            <a:ext cx="514885" cy="369332"/>
          </a:xfrm>
          <a:prstGeom prst="rect">
            <a:avLst/>
          </a:prstGeom>
          <a:noFill/>
        </p:spPr>
        <p:txBody>
          <a:bodyPr wrap="none" rtlCol="0">
            <a:spAutoFit/>
          </a:bodyPr>
          <a:lstStyle/>
          <a:p>
            <a:r>
              <a:rPr lang="en-US" b="1" dirty="0"/>
              <a:t>IN2</a:t>
            </a:r>
          </a:p>
        </p:txBody>
      </p:sp>
      <p:cxnSp>
        <p:nvCxnSpPr>
          <p:cNvPr id="179" name="Straight Connector 178">
            <a:extLst>
              <a:ext uri="{FF2B5EF4-FFF2-40B4-BE49-F238E27FC236}">
                <a16:creationId xmlns:a16="http://schemas.microsoft.com/office/drawing/2014/main" id="{B689A8BE-8020-1A48-9ED7-6C366A954B32}"/>
              </a:ext>
            </a:extLst>
          </p:cNvPr>
          <p:cNvCxnSpPr>
            <a:cxnSpLocks/>
          </p:cNvCxnSpPr>
          <p:nvPr/>
        </p:nvCxnSpPr>
        <p:spPr>
          <a:xfrm flipV="1">
            <a:off x="3104270" y="2474824"/>
            <a:ext cx="1075147" cy="1018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63AF5849-4948-FA4D-9D0C-24B72EFE3C43}"/>
              </a:ext>
            </a:extLst>
          </p:cNvPr>
          <p:cNvSpPr txBox="1"/>
          <p:nvPr/>
        </p:nvSpPr>
        <p:spPr>
          <a:xfrm>
            <a:off x="2494159" y="1969438"/>
            <a:ext cx="431528" cy="369332"/>
          </a:xfrm>
          <a:prstGeom prst="rect">
            <a:avLst/>
          </a:prstGeom>
          <a:noFill/>
        </p:spPr>
        <p:txBody>
          <a:bodyPr wrap="none" rtlCol="0">
            <a:spAutoFit/>
          </a:bodyPr>
          <a:lstStyle/>
          <a:p>
            <a:r>
              <a:rPr lang="en-US" b="1" dirty="0"/>
              <a:t>R1</a:t>
            </a:r>
          </a:p>
        </p:txBody>
      </p:sp>
      <p:sp>
        <p:nvSpPr>
          <p:cNvPr id="188" name="Block Arc 187">
            <a:extLst>
              <a:ext uri="{FF2B5EF4-FFF2-40B4-BE49-F238E27FC236}">
                <a16:creationId xmlns:a16="http://schemas.microsoft.com/office/drawing/2014/main" id="{36C309C9-5A75-D74B-B91F-7086EB5C989A}"/>
              </a:ext>
            </a:extLst>
          </p:cNvPr>
          <p:cNvSpPr/>
          <p:nvPr/>
        </p:nvSpPr>
        <p:spPr>
          <a:xfrm>
            <a:off x="2829593" y="2496902"/>
            <a:ext cx="296711" cy="210755"/>
          </a:xfrm>
          <a:prstGeom prst="blockArc">
            <a:avLst/>
          </a:prstGeom>
          <a:solidFill>
            <a:schemeClr val="accent1"/>
          </a:solidFill>
          <a:ln w="12700">
            <a:solidFill>
              <a:schemeClr val="accent1"/>
            </a:solidFill>
          </a:ln>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3" name="Rectangle 122">
            <a:extLst>
              <a:ext uri="{FF2B5EF4-FFF2-40B4-BE49-F238E27FC236}">
                <a16:creationId xmlns:a16="http://schemas.microsoft.com/office/drawing/2014/main" id="{6DCD0DAA-EF8B-6947-9146-8E84D5B1EC29}"/>
              </a:ext>
            </a:extLst>
          </p:cNvPr>
          <p:cNvSpPr/>
          <p:nvPr/>
        </p:nvSpPr>
        <p:spPr>
          <a:xfrm>
            <a:off x="6297596" y="1719420"/>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24" name="Table 123">
            <a:extLst>
              <a:ext uri="{FF2B5EF4-FFF2-40B4-BE49-F238E27FC236}">
                <a16:creationId xmlns:a16="http://schemas.microsoft.com/office/drawing/2014/main" id="{6EB32A1C-1591-1046-9C44-2296A0EA4B2C}"/>
              </a:ext>
            </a:extLst>
          </p:cNvPr>
          <p:cNvGraphicFramePr>
            <a:graphicFrameLocks noGrp="1"/>
          </p:cNvGraphicFramePr>
          <p:nvPr>
            <p:extLst>
              <p:ext uri="{D42A27DB-BD31-4B8C-83A1-F6EECF244321}">
                <p14:modId xmlns:p14="http://schemas.microsoft.com/office/powerpoint/2010/main" val="2594712028"/>
              </p:ext>
            </p:extLst>
          </p:nvPr>
        </p:nvGraphicFramePr>
        <p:xfrm>
          <a:off x="1423311" y="3853311"/>
          <a:ext cx="6096000" cy="18491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584274157"/>
                    </a:ext>
                  </a:extLst>
                </a:gridCol>
                <a:gridCol w="1524000">
                  <a:extLst>
                    <a:ext uri="{9D8B030D-6E8A-4147-A177-3AD203B41FA5}">
                      <a16:colId xmlns:a16="http://schemas.microsoft.com/office/drawing/2014/main" val="2922207411"/>
                    </a:ext>
                  </a:extLst>
                </a:gridCol>
                <a:gridCol w="1524000">
                  <a:extLst>
                    <a:ext uri="{9D8B030D-6E8A-4147-A177-3AD203B41FA5}">
                      <a16:colId xmlns:a16="http://schemas.microsoft.com/office/drawing/2014/main" val="1274044900"/>
                    </a:ext>
                  </a:extLst>
                </a:gridCol>
                <a:gridCol w="1524000">
                  <a:extLst>
                    <a:ext uri="{9D8B030D-6E8A-4147-A177-3AD203B41FA5}">
                      <a16:colId xmlns:a16="http://schemas.microsoft.com/office/drawing/2014/main" val="3368647204"/>
                    </a:ext>
                  </a:extLst>
                </a:gridCol>
              </a:tblGrid>
              <a:tr h="276100">
                <a:tc>
                  <a:txBody>
                    <a:bodyPr/>
                    <a:lstStyle/>
                    <a:p>
                      <a:pPr algn="ctr"/>
                      <a:r>
                        <a:rPr lang="en-US" dirty="0"/>
                        <a:t>PB1</a:t>
                      </a:r>
                    </a:p>
                  </a:txBody>
                  <a:tcPr/>
                </a:tc>
                <a:tc>
                  <a:txBody>
                    <a:bodyPr/>
                    <a:lstStyle/>
                    <a:p>
                      <a:pPr algn="ctr"/>
                      <a:r>
                        <a:rPr lang="en-US" dirty="0"/>
                        <a:t>PB2</a:t>
                      </a:r>
                    </a:p>
                  </a:txBody>
                  <a:tcPr/>
                </a:tc>
                <a:tc>
                  <a:txBody>
                    <a:bodyPr/>
                    <a:lstStyle/>
                    <a:p>
                      <a:pPr algn="ctr"/>
                      <a:r>
                        <a:rPr lang="en-US" dirty="0"/>
                        <a:t>IN1</a:t>
                      </a:r>
                    </a:p>
                  </a:txBody>
                  <a:tcPr/>
                </a:tc>
                <a:tc>
                  <a:txBody>
                    <a:bodyPr/>
                    <a:lstStyle/>
                    <a:p>
                      <a:pPr algn="ctr"/>
                      <a:r>
                        <a:rPr lang="en-US" dirty="0"/>
                        <a:t>IN2</a:t>
                      </a:r>
                    </a:p>
                  </a:txBody>
                  <a:tcPr/>
                </a:tc>
                <a:extLst>
                  <a:ext uri="{0D108BD9-81ED-4DB2-BD59-A6C34878D82A}">
                    <a16:rowId xmlns:a16="http://schemas.microsoft.com/office/drawing/2014/main" val="2603205663"/>
                  </a:ext>
                </a:extLst>
              </a:tr>
              <a:tr h="370840">
                <a:tc>
                  <a:txBody>
                    <a:bodyPr/>
                    <a:lstStyle/>
                    <a:p>
                      <a:pPr algn="ctr"/>
                      <a:r>
                        <a:rPr lang="en-US" dirty="0"/>
                        <a:t>Open</a:t>
                      </a:r>
                    </a:p>
                  </a:txBody>
                  <a:tcPr/>
                </a:tc>
                <a:tc>
                  <a:txBody>
                    <a:bodyPr/>
                    <a:lstStyle/>
                    <a:p>
                      <a:pPr algn="ctr"/>
                      <a:r>
                        <a:rPr lang="en-US" dirty="0"/>
                        <a:t>Open</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680227169"/>
                  </a:ext>
                </a:extLst>
              </a:tr>
              <a:tr h="370840">
                <a:tc>
                  <a:txBody>
                    <a:bodyPr/>
                    <a:lstStyle/>
                    <a:p>
                      <a:pPr algn="ctr"/>
                      <a:r>
                        <a:rPr lang="en-US" dirty="0"/>
                        <a:t>Open</a:t>
                      </a:r>
                    </a:p>
                  </a:txBody>
                  <a:tcPr/>
                </a:tc>
                <a:tc>
                  <a:txBody>
                    <a:bodyPr/>
                    <a:lstStyle/>
                    <a:p>
                      <a:pPr algn="ctr"/>
                      <a:r>
                        <a:rPr lang="en-US" dirty="0"/>
                        <a:t>Closed</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599437707"/>
                  </a:ext>
                </a:extLst>
              </a:tr>
              <a:tr h="370840">
                <a:tc>
                  <a:txBody>
                    <a:bodyPr/>
                    <a:lstStyle/>
                    <a:p>
                      <a:pPr algn="ctr"/>
                      <a:r>
                        <a:rPr lang="en-US" dirty="0"/>
                        <a:t>Closed</a:t>
                      </a:r>
                    </a:p>
                  </a:txBody>
                  <a:tcPr/>
                </a:tc>
                <a:tc>
                  <a:txBody>
                    <a:bodyPr/>
                    <a:lstStyle/>
                    <a:p>
                      <a:pPr algn="ctr"/>
                      <a:r>
                        <a:rPr lang="en-US" dirty="0"/>
                        <a:t>Open</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928674041"/>
                  </a:ext>
                </a:extLst>
              </a:tr>
              <a:tr h="370840">
                <a:tc>
                  <a:txBody>
                    <a:bodyPr/>
                    <a:lstStyle/>
                    <a:p>
                      <a:pPr algn="ctr"/>
                      <a:r>
                        <a:rPr lang="en-US" dirty="0"/>
                        <a:t>Closed</a:t>
                      </a:r>
                    </a:p>
                  </a:txBody>
                  <a:tcPr/>
                </a:tc>
                <a:tc>
                  <a:txBody>
                    <a:bodyPr/>
                    <a:lstStyle/>
                    <a:p>
                      <a:pPr algn="ctr"/>
                      <a:r>
                        <a:rPr lang="en-US" dirty="0"/>
                        <a:t>Closed</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508958451"/>
                  </a:ext>
                </a:extLst>
              </a:tr>
            </a:tbl>
          </a:graphicData>
        </a:graphic>
      </p:graphicFrame>
      <p:sp>
        <p:nvSpPr>
          <p:cNvPr id="125" name="TextBox 124">
            <a:extLst>
              <a:ext uri="{FF2B5EF4-FFF2-40B4-BE49-F238E27FC236}">
                <a16:creationId xmlns:a16="http://schemas.microsoft.com/office/drawing/2014/main" id="{9D3D55EE-1BD9-D94E-ABAD-602DFB7F8867}"/>
              </a:ext>
            </a:extLst>
          </p:cNvPr>
          <p:cNvSpPr txBox="1"/>
          <p:nvPr/>
        </p:nvSpPr>
        <p:spPr>
          <a:xfrm>
            <a:off x="2130494" y="5871189"/>
            <a:ext cx="4556888" cy="646331"/>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rgbClr val="C00000"/>
                </a:solidFill>
              </a:rPr>
              <a:t>Build one circuit</a:t>
            </a:r>
          </a:p>
          <a:p>
            <a:pPr marL="285750" indent="-285750">
              <a:buFont typeface="Arial" panose="020B0604020202020204" pitchFamily="34" charset="0"/>
              <a:buChar char="•"/>
            </a:pPr>
            <a:r>
              <a:rPr lang="en-US" b="1" dirty="0">
                <a:solidFill>
                  <a:srgbClr val="C00000"/>
                </a:solidFill>
              </a:rPr>
              <a:t>Ladder Logic can create AND, OR, XOR, etc.</a:t>
            </a:r>
          </a:p>
        </p:txBody>
      </p:sp>
    </p:spTree>
    <p:extLst>
      <p:ext uri="{BB962C8B-B14F-4D97-AF65-F5344CB8AC3E}">
        <p14:creationId xmlns:p14="http://schemas.microsoft.com/office/powerpoint/2010/main" val="2131562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258079"/>
            <a:ext cx="7703277" cy="434612"/>
          </a:xfrm>
        </p:spPr>
        <p:txBody>
          <a:bodyPr>
            <a:noAutofit/>
          </a:bodyPr>
          <a:lstStyle/>
          <a:p>
            <a:r>
              <a:rPr lang="en-US" sz="3200" b="1" dirty="0">
                <a:solidFill>
                  <a:srgbClr val="C00000"/>
                </a:solidFill>
              </a:rPr>
              <a:t>Ladder Logic - Logical AND Operation</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grpSp>
        <p:nvGrpSpPr>
          <p:cNvPr id="6" name="Group 5">
            <a:extLst>
              <a:ext uri="{FF2B5EF4-FFF2-40B4-BE49-F238E27FC236}">
                <a16:creationId xmlns:a16="http://schemas.microsoft.com/office/drawing/2014/main" id="{634F9212-73DF-E94D-9C16-9D320244C4FE}"/>
              </a:ext>
            </a:extLst>
          </p:cNvPr>
          <p:cNvGrpSpPr/>
          <p:nvPr/>
        </p:nvGrpSpPr>
        <p:grpSpPr>
          <a:xfrm>
            <a:off x="1172249" y="671722"/>
            <a:ext cx="7017373" cy="2531097"/>
            <a:chOff x="1172249" y="1029531"/>
            <a:chExt cx="7017373" cy="2531097"/>
          </a:xfrm>
        </p:grpSpPr>
        <p:sp>
          <p:nvSpPr>
            <p:cNvPr id="127" name="TextBox 126">
              <a:extLst>
                <a:ext uri="{FF2B5EF4-FFF2-40B4-BE49-F238E27FC236}">
                  <a16:creationId xmlns:a16="http://schemas.microsoft.com/office/drawing/2014/main" id="{4101C2AA-08F9-4341-8A51-73A8C2AACAE7}"/>
                </a:ext>
              </a:extLst>
            </p:cNvPr>
            <p:cNvSpPr txBox="1"/>
            <p:nvPr/>
          </p:nvSpPr>
          <p:spPr>
            <a:xfrm>
              <a:off x="1188021" y="1029531"/>
              <a:ext cx="436338" cy="369332"/>
            </a:xfrm>
            <a:prstGeom prst="rect">
              <a:avLst/>
            </a:prstGeom>
            <a:noFill/>
          </p:spPr>
          <p:txBody>
            <a:bodyPr wrap="none" rtlCol="0">
              <a:spAutoFit/>
            </a:bodyPr>
            <a:lstStyle/>
            <a:p>
              <a:r>
                <a:rPr lang="en-US" b="1" dirty="0"/>
                <a:t>+V</a:t>
              </a:r>
            </a:p>
          </p:txBody>
        </p:sp>
        <p:sp>
          <p:nvSpPr>
            <p:cNvPr id="129" name="Rectangle 128">
              <a:extLst>
                <a:ext uri="{FF2B5EF4-FFF2-40B4-BE49-F238E27FC236}">
                  <a16:creationId xmlns:a16="http://schemas.microsoft.com/office/drawing/2014/main" id="{9CADF6E1-0685-E241-B35D-B9B63C8B6D1B}"/>
                </a:ext>
              </a:extLst>
            </p:cNvPr>
            <p:cNvSpPr/>
            <p:nvPr/>
          </p:nvSpPr>
          <p:spPr>
            <a:xfrm>
              <a:off x="4182149" y="1646277"/>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Raspberry Pi</a:t>
              </a:r>
            </a:p>
          </p:txBody>
        </p:sp>
        <p:cxnSp>
          <p:nvCxnSpPr>
            <p:cNvPr id="130" name="Straight Connector 129">
              <a:extLst>
                <a:ext uri="{FF2B5EF4-FFF2-40B4-BE49-F238E27FC236}">
                  <a16:creationId xmlns:a16="http://schemas.microsoft.com/office/drawing/2014/main" id="{7720748F-11F4-4A44-B755-0E1D28CDD432}"/>
                </a:ext>
              </a:extLst>
            </p:cNvPr>
            <p:cNvCxnSpPr>
              <a:cxnSpLocks/>
            </p:cNvCxnSpPr>
            <p:nvPr/>
          </p:nvCxnSpPr>
          <p:spPr>
            <a:xfrm>
              <a:off x="1172249" y="1343372"/>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229AB41D-752C-F64B-9F55-28CCC4E9F205}"/>
                </a:ext>
              </a:extLst>
            </p:cNvPr>
            <p:cNvCxnSpPr>
              <a:cxnSpLocks/>
            </p:cNvCxnSpPr>
            <p:nvPr/>
          </p:nvCxnSpPr>
          <p:spPr>
            <a:xfrm flipV="1">
              <a:off x="2268171" y="1810407"/>
              <a:ext cx="1913978" cy="2098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763D5BE-CF6F-ED46-9DBE-605C954C154D}"/>
                </a:ext>
              </a:extLst>
            </p:cNvPr>
            <p:cNvCxnSpPr>
              <a:cxnSpLocks/>
            </p:cNvCxnSpPr>
            <p:nvPr/>
          </p:nvCxnSpPr>
          <p:spPr>
            <a:xfrm>
              <a:off x="2279188" y="2498337"/>
              <a:ext cx="53938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857B04C2-34F0-154D-8918-02619D200B78}"/>
                </a:ext>
              </a:extLst>
            </p:cNvPr>
            <p:cNvCxnSpPr>
              <a:cxnSpLocks/>
            </p:cNvCxnSpPr>
            <p:nvPr/>
          </p:nvCxnSpPr>
          <p:spPr>
            <a:xfrm>
              <a:off x="1863623" y="2610601"/>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46D65FB3-AFF7-6B41-8D0C-0A4A304E7AF8}"/>
                </a:ext>
              </a:extLst>
            </p:cNvPr>
            <p:cNvCxnSpPr>
              <a:cxnSpLocks/>
            </p:cNvCxnSpPr>
            <p:nvPr/>
          </p:nvCxnSpPr>
          <p:spPr>
            <a:xfrm>
              <a:off x="1852606" y="1668893"/>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D1BECDAC-4C70-A443-A7AF-051259ECE4B1}"/>
                </a:ext>
              </a:extLst>
            </p:cNvPr>
            <p:cNvCxnSpPr>
              <a:cxnSpLocks/>
            </p:cNvCxnSpPr>
            <p:nvPr/>
          </p:nvCxnSpPr>
          <p:spPr>
            <a:xfrm>
              <a:off x="1438948" y="18104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0A07452C-8682-D74C-9E09-335636BCBA9C}"/>
                </a:ext>
              </a:extLst>
            </p:cNvPr>
            <p:cNvCxnSpPr>
              <a:cxnSpLocks/>
            </p:cNvCxnSpPr>
            <p:nvPr/>
          </p:nvCxnSpPr>
          <p:spPr>
            <a:xfrm flipV="1">
              <a:off x="1438948" y="1339113"/>
              <a:ext cx="0" cy="137956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7" name="TextBox 136">
              <a:extLst>
                <a:ext uri="{FF2B5EF4-FFF2-40B4-BE49-F238E27FC236}">
                  <a16:creationId xmlns:a16="http://schemas.microsoft.com/office/drawing/2014/main" id="{6B6C6B9E-D968-B544-8902-42B632F2576F}"/>
                </a:ext>
              </a:extLst>
            </p:cNvPr>
            <p:cNvSpPr txBox="1"/>
            <p:nvPr/>
          </p:nvSpPr>
          <p:spPr>
            <a:xfrm>
              <a:off x="1853014" y="1138794"/>
              <a:ext cx="554960" cy="369332"/>
            </a:xfrm>
            <a:prstGeom prst="rect">
              <a:avLst/>
            </a:prstGeom>
            <a:noFill/>
          </p:spPr>
          <p:txBody>
            <a:bodyPr wrap="none" rtlCol="0">
              <a:spAutoFit/>
            </a:bodyPr>
            <a:lstStyle/>
            <a:p>
              <a:r>
                <a:rPr lang="en-US" b="1" dirty="0"/>
                <a:t>PB1</a:t>
              </a:r>
            </a:p>
          </p:txBody>
        </p:sp>
        <p:sp>
          <p:nvSpPr>
            <p:cNvPr id="138" name="TextBox 137">
              <a:extLst>
                <a:ext uri="{FF2B5EF4-FFF2-40B4-BE49-F238E27FC236}">
                  <a16:creationId xmlns:a16="http://schemas.microsoft.com/office/drawing/2014/main" id="{004CDC5E-7D2D-EA49-BC0C-3ACD8A9E7F42}"/>
                </a:ext>
              </a:extLst>
            </p:cNvPr>
            <p:cNvSpPr txBox="1"/>
            <p:nvPr/>
          </p:nvSpPr>
          <p:spPr>
            <a:xfrm>
              <a:off x="1818643" y="2808044"/>
              <a:ext cx="554960" cy="369332"/>
            </a:xfrm>
            <a:prstGeom prst="rect">
              <a:avLst/>
            </a:prstGeom>
            <a:noFill/>
          </p:spPr>
          <p:txBody>
            <a:bodyPr wrap="none" rtlCol="0">
              <a:spAutoFit/>
            </a:bodyPr>
            <a:lstStyle/>
            <a:p>
              <a:r>
                <a:rPr lang="en-US" b="1" dirty="0"/>
                <a:t>PB2</a:t>
              </a:r>
            </a:p>
          </p:txBody>
        </p:sp>
        <p:cxnSp>
          <p:nvCxnSpPr>
            <p:cNvPr id="139" name="Straight Connector 138">
              <a:extLst>
                <a:ext uri="{FF2B5EF4-FFF2-40B4-BE49-F238E27FC236}">
                  <a16:creationId xmlns:a16="http://schemas.microsoft.com/office/drawing/2014/main" id="{888A4F70-9C00-1D47-A6EB-D2ADD20B095A}"/>
                </a:ext>
              </a:extLst>
            </p:cNvPr>
            <p:cNvCxnSpPr>
              <a:stCxn id="137" idx="2"/>
              <a:endCxn id="137" idx="2"/>
            </p:cNvCxnSpPr>
            <p:nvPr/>
          </p:nvCxnSpPr>
          <p:spPr>
            <a:xfrm>
              <a:off x="2130494" y="1508126"/>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F2E8B35-B75E-0544-A542-DC17D287CD55}"/>
                </a:ext>
              </a:extLst>
            </p:cNvPr>
            <p:cNvCxnSpPr/>
            <p:nvPr/>
          </p:nvCxnSpPr>
          <p:spPr>
            <a:xfrm>
              <a:off x="2108420" y="147295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C29F1C67-736F-2147-9B7B-DE2276A6CDA5}"/>
                </a:ext>
              </a:extLst>
            </p:cNvPr>
            <p:cNvCxnSpPr/>
            <p:nvPr/>
          </p:nvCxnSpPr>
          <p:spPr>
            <a:xfrm>
              <a:off x="2108420" y="259209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FC72AFA-C8DD-094E-9B01-921DB927E4CE}"/>
                </a:ext>
              </a:extLst>
            </p:cNvPr>
            <p:cNvCxnSpPr>
              <a:cxnSpLocks/>
            </p:cNvCxnSpPr>
            <p:nvPr/>
          </p:nvCxnSpPr>
          <p:spPr>
            <a:xfrm flipV="1">
              <a:off x="3715476" y="2507919"/>
              <a:ext cx="0" cy="15664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FE8BD3B-7FD5-4743-9609-ADB865FF2489}"/>
                </a:ext>
              </a:extLst>
            </p:cNvPr>
            <p:cNvCxnSpPr>
              <a:cxnSpLocks/>
              <a:endCxn id="171" idx="2"/>
            </p:cNvCxnSpPr>
            <p:nvPr/>
          </p:nvCxnSpPr>
          <p:spPr>
            <a:xfrm flipH="1" flipV="1">
              <a:off x="3716808" y="3010833"/>
              <a:ext cx="1358" cy="21974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47" name="TextBox 146">
              <a:extLst>
                <a:ext uri="{FF2B5EF4-FFF2-40B4-BE49-F238E27FC236}">
                  <a16:creationId xmlns:a16="http://schemas.microsoft.com/office/drawing/2014/main" id="{BE48EEF0-1AB0-EC4F-9170-75640BCB0449}"/>
                </a:ext>
              </a:extLst>
            </p:cNvPr>
            <p:cNvSpPr txBox="1"/>
            <p:nvPr/>
          </p:nvSpPr>
          <p:spPr>
            <a:xfrm>
              <a:off x="3272931" y="2705342"/>
              <a:ext cx="431528" cy="369332"/>
            </a:xfrm>
            <a:prstGeom prst="rect">
              <a:avLst/>
            </a:prstGeom>
            <a:noFill/>
          </p:spPr>
          <p:txBody>
            <a:bodyPr wrap="none" rtlCol="0">
              <a:spAutoFit/>
            </a:bodyPr>
            <a:lstStyle/>
            <a:p>
              <a:r>
                <a:rPr lang="en-US" b="1" dirty="0"/>
                <a:t>R2</a:t>
              </a:r>
            </a:p>
          </p:txBody>
        </p:sp>
        <p:sp>
          <p:nvSpPr>
            <p:cNvPr id="148" name="TextBox 147">
              <a:extLst>
                <a:ext uri="{FF2B5EF4-FFF2-40B4-BE49-F238E27FC236}">
                  <a16:creationId xmlns:a16="http://schemas.microsoft.com/office/drawing/2014/main" id="{E8ED7A27-11CE-5341-9B5F-682BE5867BEC}"/>
                </a:ext>
              </a:extLst>
            </p:cNvPr>
            <p:cNvSpPr txBox="1"/>
            <p:nvPr/>
          </p:nvSpPr>
          <p:spPr>
            <a:xfrm>
              <a:off x="3739948" y="1472950"/>
              <a:ext cx="514885" cy="369332"/>
            </a:xfrm>
            <a:prstGeom prst="rect">
              <a:avLst/>
            </a:prstGeom>
            <a:noFill/>
          </p:spPr>
          <p:txBody>
            <a:bodyPr wrap="none" rtlCol="0">
              <a:spAutoFit/>
            </a:bodyPr>
            <a:lstStyle/>
            <a:p>
              <a:r>
                <a:rPr lang="en-US" b="1" dirty="0"/>
                <a:t>IN1</a:t>
              </a:r>
            </a:p>
          </p:txBody>
        </p:sp>
        <p:sp>
          <p:nvSpPr>
            <p:cNvPr id="149" name="TextBox 148">
              <a:extLst>
                <a:ext uri="{FF2B5EF4-FFF2-40B4-BE49-F238E27FC236}">
                  <a16:creationId xmlns:a16="http://schemas.microsoft.com/office/drawing/2014/main" id="{1F0A4D24-33B5-8D48-8398-8FE0B9CD32D1}"/>
                </a:ext>
              </a:extLst>
            </p:cNvPr>
            <p:cNvSpPr txBox="1"/>
            <p:nvPr/>
          </p:nvSpPr>
          <p:spPr>
            <a:xfrm>
              <a:off x="5400321" y="1561086"/>
              <a:ext cx="604653" cy="369332"/>
            </a:xfrm>
            <a:prstGeom prst="rect">
              <a:avLst/>
            </a:prstGeom>
            <a:noFill/>
          </p:spPr>
          <p:txBody>
            <a:bodyPr wrap="none" rtlCol="0">
              <a:spAutoFit/>
            </a:bodyPr>
            <a:lstStyle/>
            <a:p>
              <a:r>
                <a:rPr lang="en-US" b="1" dirty="0"/>
                <a:t>OUT</a:t>
              </a:r>
            </a:p>
          </p:txBody>
        </p:sp>
        <p:cxnSp>
          <p:nvCxnSpPr>
            <p:cNvPr id="150" name="Straight Connector 149">
              <a:extLst>
                <a:ext uri="{FF2B5EF4-FFF2-40B4-BE49-F238E27FC236}">
                  <a16:creationId xmlns:a16="http://schemas.microsoft.com/office/drawing/2014/main" id="{B9EDD62C-EB75-3E49-9153-26C156EB5F92}"/>
                </a:ext>
              </a:extLst>
            </p:cNvPr>
            <p:cNvCxnSpPr>
              <a:cxnSpLocks/>
              <a:endCxn id="123" idx="1"/>
            </p:cNvCxnSpPr>
            <p:nvPr/>
          </p:nvCxnSpPr>
          <p:spPr>
            <a:xfrm>
              <a:off x="5423120" y="1891237"/>
              <a:ext cx="874476" cy="920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C7130CFF-3B38-1148-B900-8DF23D23DAB4}"/>
                </a:ext>
              </a:extLst>
            </p:cNvPr>
            <p:cNvCxnSpPr>
              <a:cxnSpLocks/>
            </p:cNvCxnSpPr>
            <p:nvPr/>
          </p:nvCxnSpPr>
          <p:spPr>
            <a:xfrm>
              <a:off x="6588211" y="1912222"/>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F0F552CF-59CA-1546-89FC-AB3E267ED2CE}"/>
                </a:ext>
              </a:extLst>
            </p:cNvPr>
            <p:cNvSpPr txBox="1"/>
            <p:nvPr/>
          </p:nvSpPr>
          <p:spPr>
            <a:xfrm>
              <a:off x="6148691" y="2031946"/>
              <a:ext cx="431528" cy="369332"/>
            </a:xfrm>
            <a:prstGeom prst="rect">
              <a:avLst/>
            </a:prstGeom>
            <a:noFill/>
          </p:spPr>
          <p:txBody>
            <a:bodyPr wrap="none" rtlCol="0">
              <a:spAutoFit/>
            </a:bodyPr>
            <a:lstStyle/>
            <a:p>
              <a:r>
                <a:rPr lang="en-US" b="1" dirty="0"/>
                <a:t>R3</a:t>
              </a:r>
            </a:p>
          </p:txBody>
        </p:sp>
        <p:cxnSp>
          <p:nvCxnSpPr>
            <p:cNvPr id="156" name="Straight Connector 155">
              <a:extLst>
                <a:ext uri="{FF2B5EF4-FFF2-40B4-BE49-F238E27FC236}">
                  <a16:creationId xmlns:a16="http://schemas.microsoft.com/office/drawing/2014/main" id="{8D3312D7-C2DB-3A4C-91D4-62B83396F329}"/>
                </a:ext>
              </a:extLst>
            </p:cNvPr>
            <p:cNvCxnSpPr>
              <a:cxnSpLocks/>
            </p:cNvCxnSpPr>
            <p:nvPr/>
          </p:nvCxnSpPr>
          <p:spPr>
            <a:xfrm flipV="1">
              <a:off x="7303414" y="1919526"/>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8772DA41-8A28-AA44-858F-9D6E5AB167DF}"/>
                </a:ext>
              </a:extLst>
            </p:cNvPr>
            <p:cNvCxnSpPr>
              <a:cxnSpLocks/>
            </p:cNvCxnSpPr>
            <p:nvPr/>
          </p:nvCxnSpPr>
          <p:spPr>
            <a:xfrm flipV="1">
              <a:off x="7303414" y="2616212"/>
              <a:ext cx="0" cy="7451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6FE59B8A-37F0-0F43-AA01-2976912A3409}"/>
                </a:ext>
              </a:extLst>
            </p:cNvPr>
            <p:cNvCxnSpPr>
              <a:cxnSpLocks/>
            </p:cNvCxnSpPr>
            <p:nvPr/>
          </p:nvCxnSpPr>
          <p:spPr>
            <a:xfrm flipV="1">
              <a:off x="2975741" y="3208546"/>
              <a:ext cx="4327673" cy="4825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6011FB48-BF1E-6F40-863F-7B7B3E426730}"/>
                </a:ext>
              </a:extLst>
            </p:cNvPr>
            <p:cNvCxnSpPr>
              <a:cxnSpLocks/>
            </p:cNvCxnSpPr>
            <p:nvPr/>
          </p:nvCxnSpPr>
          <p:spPr>
            <a:xfrm>
              <a:off x="7159880" y="2275038"/>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23A0C62-B5F5-2141-9910-E4F1D8A1B589}"/>
                </a:ext>
              </a:extLst>
            </p:cNvPr>
            <p:cNvCxnSpPr>
              <a:cxnSpLocks/>
            </p:cNvCxnSpPr>
            <p:nvPr/>
          </p:nvCxnSpPr>
          <p:spPr>
            <a:xfrm>
              <a:off x="7159880" y="2608331"/>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D8E1B657-33DE-A342-AC6C-FFF98A1D82A4}"/>
                </a:ext>
              </a:extLst>
            </p:cNvPr>
            <p:cNvCxnSpPr/>
            <p:nvPr/>
          </p:nvCxnSpPr>
          <p:spPr>
            <a:xfrm>
              <a:off x="7159880" y="2275038"/>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8D1BC49C-DA12-B645-A6C4-153ACEFD441E}"/>
                </a:ext>
              </a:extLst>
            </p:cNvPr>
            <p:cNvCxnSpPr/>
            <p:nvPr/>
          </p:nvCxnSpPr>
          <p:spPr>
            <a:xfrm flipH="1">
              <a:off x="7303414" y="2255877"/>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B0FD9C8-2AEE-0347-B7E8-DEEBF958A37C}"/>
                </a:ext>
              </a:extLst>
            </p:cNvPr>
            <p:cNvCxnSpPr>
              <a:cxnSpLocks/>
            </p:cNvCxnSpPr>
            <p:nvPr/>
          </p:nvCxnSpPr>
          <p:spPr>
            <a:xfrm>
              <a:off x="7042214" y="3361386"/>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883EA3E7-14AB-6D4A-9D77-5CEAB540E207}"/>
                </a:ext>
              </a:extLst>
            </p:cNvPr>
            <p:cNvCxnSpPr>
              <a:cxnSpLocks/>
            </p:cNvCxnSpPr>
            <p:nvPr/>
          </p:nvCxnSpPr>
          <p:spPr>
            <a:xfrm>
              <a:off x="7159880" y="3467970"/>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6F0C344-4C54-4E44-873B-2E44B451C8AF}"/>
                </a:ext>
              </a:extLst>
            </p:cNvPr>
            <p:cNvCxnSpPr>
              <a:cxnSpLocks/>
            </p:cNvCxnSpPr>
            <p:nvPr/>
          </p:nvCxnSpPr>
          <p:spPr>
            <a:xfrm>
              <a:off x="7240720" y="3560628"/>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EC43FFA8-2FBB-B54A-9E20-7CB2EBF24061}"/>
                </a:ext>
              </a:extLst>
            </p:cNvPr>
            <p:cNvSpPr txBox="1"/>
            <p:nvPr/>
          </p:nvSpPr>
          <p:spPr>
            <a:xfrm>
              <a:off x="7532070" y="2212398"/>
              <a:ext cx="657552" cy="369332"/>
            </a:xfrm>
            <a:prstGeom prst="rect">
              <a:avLst/>
            </a:prstGeom>
            <a:noFill/>
          </p:spPr>
          <p:txBody>
            <a:bodyPr wrap="none" rtlCol="0">
              <a:spAutoFit/>
            </a:bodyPr>
            <a:lstStyle/>
            <a:p>
              <a:r>
                <a:rPr lang="en-US" b="1" dirty="0"/>
                <a:t>LED1</a:t>
              </a:r>
            </a:p>
          </p:txBody>
        </p:sp>
        <p:cxnSp>
          <p:nvCxnSpPr>
            <p:cNvPr id="167" name="Straight Connector 166">
              <a:extLst>
                <a:ext uri="{FF2B5EF4-FFF2-40B4-BE49-F238E27FC236}">
                  <a16:creationId xmlns:a16="http://schemas.microsoft.com/office/drawing/2014/main" id="{46F37F2F-A7B6-5E41-B831-795F47D2A953}"/>
                </a:ext>
              </a:extLst>
            </p:cNvPr>
            <p:cNvCxnSpPr>
              <a:cxnSpLocks/>
            </p:cNvCxnSpPr>
            <p:nvPr/>
          </p:nvCxnSpPr>
          <p:spPr>
            <a:xfrm>
              <a:off x="1433129" y="24850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DA6FE5-8CD4-8B4A-8817-26D19EA00D14}"/>
                </a:ext>
              </a:extLst>
            </p:cNvPr>
            <p:cNvCxnSpPr>
              <a:cxnSpLocks/>
            </p:cNvCxnSpPr>
            <p:nvPr/>
          </p:nvCxnSpPr>
          <p:spPr>
            <a:xfrm flipV="1">
              <a:off x="2975742" y="1803102"/>
              <a:ext cx="0" cy="145370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1" name="Rectangle 170">
              <a:extLst>
                <a:ext uri="{FF2B5EF4-FFF2-40B4-BE49-F238E27FC236}">
                  <a16:creationId xmlns:a16="http://schemas.microsoft.com/office/drawing/2014/main" id="{38C6C01A-E909-264F-BF1B-1680BF236C79}"/>
                </a:ext>
              </a:extLst>
            </p:cNvPr>
            <p:cNvSpPr/>
            <p:nvPr/>
          </p:nvSpPr>
          <p:spPr>
            <a:xfrm>
              <a:off x="3650511" y="2648788"/>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70F48707-3E99-2D4E-A009-156D0DB9CA43}"/>
                </a:ext>
              </a:extLst>
            </p:cNvPr>
            <p:cNvSpPr/>
            <p:nvPr/>
          </p:nvSpPr>
          <p:spPr>
            <a:xfrm>
              <a:off x="2909445" y="1985863"/>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1136E96D-9114-0146-84B4-5CE80183F228}"/>
                </a:ext>
              </a:extLst>
            </p:cNvPr>
            <p:cNvSpPr txBox="1"/>
            <p:nvPr/>
          </p:nvSpPr>
          <p:spPr>
            <a:xfrm>
              <a:off x="3738362" y="2154104"/>
              <a:ext cx="514885" cy="369332"/>
            </a:xfrm>
            <a:prstGeom prst="rect">
              <a:avLst/>
            </a:prstGeom>
            <a:noFill/>
          </p:spPr>
          <p:txBody>
            <a:bodyPr wrap="none" rtlCol="0">
              <a:spAutoFit/>
            </a:bodyPr>
            <a:lstStyle/>
            <a:p>
              <a:r>
                <a:rPr lang="en-US" b="1" dirty="0"/>
                <a:t>IN2</a:t>
              </a:r>
            </a:p>
          </p:txBody>
        </p:sp>
        <p:cxnSp>
          <p:nvCxnSpPr>
            <p:cNvPr id="179" name="Straight Connector 178">
              <a:extLst>
                <a:ext uri="{FF2B5EF4-FFF2-40B4-BE49-F238E27FC236}">
                  <a16:creationId xmlns:a16="http://schemas.microsoft.com/office/drawing/2014/main" id="{B689A8BE-8020-1A48-9ED7-6C366A954B32}"/>
                </a:ext>
              </a:extLst>
            </p:cNvPr>
            <p:cNvCxnSpPr>
              <a:cxnSpLocks/>
            </p:cNvCxnSpPr>
            <p:nvPr/>
          </p:nvCxnSpPr>
          <p:spPr>
            <a:xfrm flipV="1">
              <a:off x="3104270" y="2474824"/>
              <a:ext cx="1075147" cy="1018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63AF5849-4948-FA4D-9D0C-24B72EFE3C43}"/>
                </a:ext>
              </a:extLst>
            </p:cNvPr>
            <p:cNvSpPr txBox="1"/>
            <p:nvPr/>
          </p:nvSpPr>
          <p:spPr>
            <a:xfrm>
              <a:off x="2494159" y="1969438"/>
              <a:ext cx="431528" cy="369332"/>
            </a:xfrm>
            <a:prstGeom prst="rect">
              <a:avLst/>
            </a:prstGeom>
            <a:noFill/>
          </p:spPr>
          <p:txBody>
            <a:bodyPr wrap="none" rtlCol="0">
              <a:spAutoFit/>
            </a:bodyPr>
            <a:lstStyle/>
            <a:p>
              <a:r>
                <a:rPr lang="en-US" b="1" dirty="0"/>
                <a:t>R1</a:t>
              </a:r>
            </a:p>
          </p:txBody>
        </p:sp>
        <p:sp>
          <p:nvSpPr>
            <p:cNvPr id="188" name="Block Arc 187">
              <a:extLst>
                <a:ext uri="{FF2B5EF4-FFF2-40B4-BE49-F238E27FC236}">
                  <a16:creationId xmlns:a16="http://schemas.microsoft.com/office/drawing/2014/main" id="{36C309C9-5A75-D74B-B91F-7086EB5C989A}"/>
                </a:ext>
              </a:extLst>
            </p:cNvPr>
            <p:cNvSpPr/>
            <p:nvPr/>
          </p:nvSpPr>
          <p:spPr>
            <a:xfrm>
              <a:off x="2829593" y="2496902"/>
              <a:ext cx="296711" cy="210755"/>
            </a:xfrm>
            <a:prstGeom prst="blockArc">
              <a:avLst/>
            </a:prstGeom>
            <a:solidFill>
              <a:schemeClr val="accent1"/>
            </a:solidFill>
            <a:ln w="12700">
              <a:solidFill>
                <a:schemeClr val="accent1"/>
              </a:solidFill>
            </a:ln>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3" name="Rectangle 122">
              <a:extLst>
                <a:ext uri="{FF2B5EF4-FFF2-40B4-BE49-F238E27FC236}">
                  <a16:creationId xmlns:a16="http://schemas.microsoft.com/office/drawing/2014/main" id="{6DCD0DAA-EF8B-6947-9146-8E84D5B1EC29}"/>
                </a:ext>
              </a:extLst>
            </p:cNvPr>
            <p:cNvSpPr/>
            <p:nvPr/>
          </p:nvSpPr>
          <p:spPr>
            <a:xfrm>
              <a:off x="6297596" y="1719420"/>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6F39C89-C65E-F048-934D-81AD7FF10485}"/>
              </a:ext>
            </a:extLst>
          </p:cNvPr>
          <p:cNvGrpSpPr/>
          <p:nvPr/>
        </p:nvGrpSpPr>
        <p:grpSpPr>
          <a:xfrm>
            <a:off x="303228" y="3436472"/>
            <a:ext cx="3822079" cy="2569831"/>
            <a:chOff x="563959" y="3388440"/>
            <a:chExt cx="3822079" cy="2569831"/>
          </a:xfrm>
        </p:grpSpPr>
        <p:pic>
          <p:nvPicPr>
            <p:cNvPr id="5" name="Picture 4">
              <a:extLst>
                <a:ext uri="{FF2B5EF4-FFF2-40B4-BE49-F238E27FC236}">
                  <a16:creationId xmlns:a16="http://schemas.microsoft.com/office/drawing/2014/main" id="{BCF0B3EF-CE4D-9143-B530-02CCFA527F86}"/>
                </a:ext>
              </a:extLst>
            </p:cNvPr>
            <p:cNvPicPr>
              <a:picLocks noChangeAspect="1"/>
            </p:cNvPicPr>
            <p:nvPr/>
          </p:nvPicPr>
          <p:blipFill>
            <a:blip r:embed="rId3"/>
            <a:stretch>
              <a:fillRect/>
            </a:stretch>
          </p:blipFill>
          <p:spPr>
            <a:xfrm>
              <a:off x="563959" y="3388440"/>
              <a:ext cx="3822079" cy="2569831"/>
            </a:xfrm>
            <a:prstGeom prst="rect">
              <a:avLst/>
            </a:prstGeom>
          </p:spPr>
        </p:pic>
        <p:sp>
          <p:nvSpPr>
            <p:cNvPr id="7" name="Up Arrow 6">
              <a:extLst>
                <a:ext uri="{FF2B5EF4-FFF2-40B4-BE49-F238E27FC236}">
                  <a16:creationId xmlns:a16="http://schemas.microsoft.com/office/drawing/2014/main" id="{A426A440-384F-884B-92BE-3DD87311DBE8}"/>
                </a:ext>
              </a:extLst>
            </p:cNvPr>
            <p:cNvSpPr/>
            <p:nvPr/>
          </p:nvSpPr>
          <p:spPr>
            <a:xfrm>
              <a:off x="1613453" y="4591163"/>
              <a:ext cx="191230" cy="254875"/>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63C7D0DC-378B-0B40-98CB-AB045E9A5465}"/>
              </a:ext>
            </a:extLst>
          </p:cNvPr>
          <p:cNvPicPr>
            <a:picLocks noChangeAspect="1"/>
          </p:cNvPicPr>
          <p:nvPr/>
        </p:nvPicPr>
        <p:blipFill rotWithShape="1">
          <a:blip r:embed="rId4"/>
          <a:srcRect b="21081"/>
          <a:stretch/>
        </p:blipFill>
        <p:spPr>
          <a:xfrm>
            <a:off x="4456037" y="3406824"/>
            <a:ext cx="4269772" cy="2527255"/>
          </a:xfrm>
          <a:prstGeom prst="rect">
            <a:avLst/>
          </a:prstGeom>
        </p:spPr>
      </p:pic>
    </p:spTree>
    <p:extLst>
      <p:ext uri="{BB962C8B-B14F-4D97-AF65-F5344CB8AC3E}">
        <p14:creationId xmlns:p14="http://schemas.microsoft.com/office/powerpoint/2010/main" val="3379602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258079"/>
            <a:ext cx="7703277" cy="434612"/>
          </a:xfrm>
        </p:spPr>
        <p:txBody>
          <a:bodyPr>
            <a:noAutofit/>
          </a:bodyPr>
          <a:lstStyle/>
          <a:p>
            <a:r>
              <a:rPr lang="en-US" sz="3200" b="1" dirty="0">
                <a:solidFill>
                  <a:srgbClr val="C00000"/>
                </a:solidFill>
              </a:rPr>
              <a:t>Ladder Logic - Logical OR Operation</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grpSp>
        <p:nvGrpSpPr>
          <p:cNvPr id="6" name="Group 5">
            <a:extLst>
              <a:ext uri="{FF2B5EF4-FFF2-40B4-BE49-F238E27FC236}">
                <a16:creationId xmlns:a16="http://schemas.microsoft.com/office/drawing/2014/main" id="{634F9212-73DF-E94D-9C16-9D320244C4FE}"/>
              </a:ext>
            </a:extLst>
          </p:cNvPr>
          <p:cNvGrpSpPr/>
          <p:nvPr/>
        </p:nvGrpSpPr>
        <p:grpSpPr>
          <a:xfrm>
            <a:off x="1172249" y="671722"/>
            <a:ext cx="7017373" cy="2531097"/>
            <a:chOff x="1172249" y="1029531"/>
            <a:chExt cx="7017373" cy="2531097"/>
          </a:xfrm>
        </p:grpSpPr>
        <p:sp>
          <p:nvSpPr>
            <p:cNvPr id="127" name="TextBox 126">
              <a:extLst>
                <a:ext uri="{FF2B5EF4-FFF2-40B4-BE49-F238E27FC236}">
                  <a16:creationId xmlns:a16="http://schemas.microsoft.com/office/drawing/2014/main" id="{4101C2AA-08F9-4341-8A51-73A8C2AACAE7}"/>
                </a:ext>
              </a:extLst>
            </p:cNvPr>
            <p:cNvSpPr txBox="1"/>
            <p:nvPr/>
          </p:nvSpPr>
          <p:spPr>
            <a:xfrm>
              <a:off x="1188021" y="1029531"/>
              <a:ext cx="436338" cy="369332"/>
            </a:xfrm>
            <a:prstGeom prst="rect">
              <a:avLst/>
            </a:prstGeom>
            <a:noFill/>
          </p:spPr>
          <p:txBody>
            <a:bodyPr wrap="none" rtlCol="0">
              <a:spAutoFit/>
            </a:bodyPr>
            <a:lstStyle/>
            <a:p>
              <a:r>
                <a:rPr lang="en-US" b="1" dirty="0"/>
                <a:t>+V</a:t>
              </a:r>
            </a:p>
          </p:txBody>
        </p:sp>
        <p:sp>
          <p:nvSpPr>
            <p:cNvPr id="129" name="Rectangle 128">
              <a:extLst>
                <a:ext uri="{FF2B5EF4-FFF2-40B4-BE49-F238E27FC236}">
                  <a16:creationId xmlns:a16="http://schemas.microsoft.com/office/drawing/2014/main" id="{9CADF6E1-0685-E241-B35D-B9B63C8B6D1B}"/>
                </a:ext>
              </a:extLst>
            </p:cNvPr>
            <p:cNvSpPr/>
            <p:nvPr/>
          </p:nvSpPr>
          <p:spPr>
            <a:xfrm>
              <a:off x="4182149" y="1646277"/>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Raspberry Pi</a:t>
              </a:r>
            </a:p>
          </p:txBody>
        </p:sp>
        <p:cxnSp>
          <p:nvCxnSpPr>
            <p:cNvPr id="130" name="Straight Connector 129">
              <a:extLst>
                <a:ext uri="{FF2B5EF4-FFF2-40B4-BE49-F238E27FC236}">
                  <a16:creationId xmlns:a16="http://schemas.microsoft.com/office/drawing/2014/main" id="{7720748F-11F4-4A44-B755-0E1D28CDD432}"/>
                </a:ext>
              </a:extLst>
            </p:cNvPr>
            <p:cNvCxnSpPr>
              <a:cxnSpLocks/>
            </p:cNvCxnSpPr>
            <p:nvPr/>
          </p:nvCxnSpPr>
          <p:spPr>
            <a:xfrm>
              <a:off x="1172249" y="1343372"/>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229AB41D-752C-F64B-9F55-28CCC4E9F205}"/>
                </a:ext>
              </a:extLst>
            </p:cNvPr>
            <p:cNvCxnSpPr>
              <a:cxnSpLocks/>
            </p:cNvCxnSpPr>
            <p:nvPr/>
          </p:nvCxnSpPr>
          <p:spPr>
            <a:xfrm flipV="1">
              <a:off x="2268171" y="1810407"/>
              <a:ext cx="1913978" cy="2098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763D5BE-CF6F-ED46-9DBE-605C954C154D}"/>
                </a:ext>
              </a:extLst>
            </p:cNvPr>
            <p:cNvCxnSpPr>
              <a:cxnSpLocks/>
            </p:cNvCxnSpPr>
            <p:nvPr/>
          </p:nvCxnSpPr>
          <p:spPr>
            <a:xfrm>
              <a:off x="2279188" y="2498337"/>
              <a:ext cx="53938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857B04C2-34F0-154D-8918-02619D200B78}"/>
                </a:ext>
              </a:extLst>
            </p:cNvPr>
            <p:cNvCxnSpPr>
              <a:cxnSpLocks/>
            </p:cNvCxnSpPr>
            <p:nvPr/>
          </p:nvCxnSpPr>
          <p:spPr>
            <a:xfrm>
              <a:off x="1863623" y="2610601"/>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46D65FB3-AFF7-6B41-8D0C-0A4A304E7AF8}"/>
                </a:ext>
              </a:extLst>
            </p:cNvPr>
            <p:cNvCxnSpPr>
              <a:cxnSpLocks/>
            </p:cNvCxnSpPr>
            <p:nvPr/>
          </p:nvCxnSpPr>
          <p:spPr>
            <a:xfrm>
              <a:off x="1852606" y="1668893"/>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D1BECDAC-4C70-A443-A7AF-051259ECE4B1}"/>
                </a:ext>
              </a:extLst>
            </p:cNvPr>
            <p:cNvCxnSpPr>
              <a:cxnSpLocks/>
            </p:cNvCxnSpPr>
            <p:nvPr/>
          </p:nvCxnSpPr>
          <p:spPr>
            <a:xfrm>
              <a:off x="1438948" y="18104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0A07452C-8682-D74C-9E09-335636BCBA9C}"/>
                </a:ext>
              </a:extLst>
            </p:cNvPr>
            <p:cNvCxnSpPr>
              <a:cxnSpLocks/>
            </p:cNvCxnSpPr>
            <p:nvPr/>
          </p:nvCxnSpPr>
          <p:spPr>
            <a:xfrm flipV="1">
              <a:off x="1438948" y="1339113"/>
              <a:ext cx="0" cy="137956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7" name="TextBox 136">
              <a:extLst>
                <a:ext uri="{FF2B5EF4-FFF2-40B4-BE49-F238E27FC236}">
                  <a16:creationId xmlns:a16="http://schemas.microsoft.com/office/drawing/2014/main" id="{6B6C6B9E-D968-B544-8902-42B632F2576F}"/>
                </a:ext>
              </a:extLst>
            </p:cNvPr>
            <p:cNvSpPr txBox="1"/>
            <p:nvPr/>
          </p:nvSpPr>
          <p:spPr>
            <a:xfrm>
              <a:off x="1853014" y="1138794"/>
              <a:ext cx="554960" cy="369332"/>
            </a:xfrm>
            <a:prstGeom prst="rect">
              <a:avLst/>
            </a:prstGeom>
            <a:noFill/>
          </p:spPr>
          <p:txBody>
            <a:bodyPr wrap="none" rtlCol="0">
              <a:spAutoFit/>
            </a:bodyPr>
            <a:lstStyle/>
            <a:p>
              <a:r>
                <a:rPr lang="en-US" b="1" dirty="0"/>
                <a:t>PB1</a:t>
              </a:r>
            </a:p>
          </p:txBody>
        </p:sp>
        <p:sp>
          <p:nvSpPr>
            <p:cNvPr id="138" name="TextBox 137">
              <a:extLst>
                <a:ext uri="{FF2B5EF4-FFF2-40B4-BE49-F238E27FC236}">
                  <a16:creationId xmlns:a16="http://schemas.microsoft.com/office/drawing/2014/main" id="{004CDC5E-7D2D-EA49-BC0C-3ACD8A9E7F42}"/>
                </a:ext>
              </a:extLst>
            </p:cNvPr>
            <p:cNvSpPr txBox="1"/>
            <p:nvPr/>
          </p:nvSpPr>
          <p:spPr>
            <a:xfrm>
              <a:off x="1818643" y="2808044"/>
              <a:ext cx="554960" cy="369332"/>
            </a:xfrm>
            <a:prstGeom prst="rect">
              <a:avLst/>
            </a:prstGeom>
            <a:noFill/>
          </p:spPr>
          <p:txBody>
            <a:bodyPr wrap="none" rtlCol="0">
              <a:spAutoFit/>
            </a:bodyPr>
            <a:lstStyle/>
            <a:p>
              <a:r>
                <a:rPr lang="en-US" b="1" dirty="0"/>
                <a:t>PB2</a:t>
              </a:r>
            </a:p>
          </p:txBody>
        </p:sp>
        <p:cxnSp>
          <p:nvCxnSpPr>
            <p:cNvPr id="139" name="Straight Connector 138">
              <a:extLst>
                <a:ext uri="{FF2B5EF4-FFF2-40B4-BE49-F238E27FC236}">
                  <a16:creationId xmlns:a16="http://schemas.microsoft.com/office/drawing/2014/main" id="{888A4F70-9C00-1D47-A6EB-D2ADD20B095A}"/>
                </a:ext>
              </a:extLst>
            </p:cNvPr>
            <p:cNvCxnSpPr>
              <a:stCxn id="137" idx="2"/>
              <a:endCxn id="137" idx="2"/>
            </p:cNvCxnSpPr>
            <p:nvPr/>
          </p:nvCxnSpPr>
          <p:spPr>
            <a:xfrm>
              <a:off x="2130494" y="1508126"/>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F2E8B35-B75E-0544-A542-DC17D287CD55}"/>
                </a:ext>
              </a:extLst>
            </p:cNvPr>
            <p:cNvCxnSpPr/>
            <p:nvPr/>
          </p:nvCxnSpPr>
          <p:spPr>
            <a:xfrm>
              <a:off x="2108420" y="147295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C29F1C67-736F-2147-9B7B-DE2276A6CDA5}"/>
                </a:ext>
              </a:extLst>
            </p:cNvPr>
            <p:cNvCxnSpPr/>
            <p:nvPr/>
          </p:nvCxnSpPr>
          <p:spPr>
            <a:xfrm>
              <a:off x="2108420" y="259209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FC72AFA-C8DD-094E-9B01-921DB927E4CE}"/>
                </a:ext>
              </a:extLst>
            </p:cNvPr>
            <p:cNvCxnSpPr>
              <a:cxnSpLocks/>
            </p:cNvCxnSpPr>
            <p:nvPr/>
          </p:nvCxnSpPr>
          <p:spPr>
            <a:xfrm flipV="1">
              <a:off x="3715476" y="2507919"/>
              <a:ext cx="0" cy="15664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FE8BD3B-7FD5-4743-9609-ADB865FF2489}"/>
                </a:ext>
              </a:extLst>
            </p:cNvPr>
            <p:cNvCxnSpPr>
              <a:cxnSpLocks/>
              <a:endCxn id="171" idx="2"/>
            </p:cNvCxnSpPr>
            <p:nvPr/>
          </p:nvCxnSpPr>
          <p:spPr>
            <a:xfrm flipH="1" flipV="1">
              <a:off x="3716808" y="3010833"/>
              <a:ext cx="1358" cy="21974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47" name="TextBox 146">
              <a:extLst>
                <a:ext uri="{FF2B5EF4-FFF2-40B4-BE49-F238E27FC236}">
                  <a16:creationId xmlns:a16="http://schemas.microsoft.com/office/drawing/2014/main" id="{BE48EEF0-1AB0-EC4F-9170-75640BCB0449}"/>
                </a:ext>
              </a:extLst>
            </p:cNvPr>
            <p:cNvSpPr txBox="1"/>
            <p:nvPr/>
          </p:nvSpPr>
          <p:spPr>
            <a:xfrm>
              <a:off x="3272931" y="2705342"/>
              <a:ext cx="431528" cy="369332"/>
            </a:xfrm>
            <a:prstGeom prst="rect">
              <a:avLst/>
            </a:prstGeom>
            <a:noFill/>
          </p:spPr>
          <p:txBody>
            <a:bodyPr wrap="none" rtlCol="0">
              <a:spAutoFit/>
            </a:bodyPr>
            <a:lstStyle/>
            <a:p>
              <a:r>
                <a:rPr lang="en-US" b="1" dirty="0"/>
                <a:t>R2</a:t>
              </a:r>
            </a:p>
          </p:txBody>
        </p:sp>
        <p:sp>
          <p:nvSpPr>
            <p:cNvPr id="148" name="TextBox 147">
              <a:extLst>
                <a:ext uri="{FF2B5EF4-FFF2-40B4-BE49-F238E27FC236}">
                  <a16:creationId xmlns:a16="http://schemas.microsoft.com/office/drawing/2014/main" id="{E8ED7A27-11CE-5341-9B5F-682BE5867BEC}"/>
                </a:ext>
              </a:extLst>
            </p:cNvPr>
            <p:cNvSpPr txBox="1"/>
            <p:nvPr/>
          </p:nvSpPr>
          <p:spPr>
            <a:xfrm>
              <a:off x="3739948" y="1472950"/>
              <a:ext cx="514885" cy="369332"/>
            </a:xfrm>
            <a:prstGeom prst="rect">
              <a:avLst/>
            </a:prstGeom>
            <a:noFill/>
          </p:spPr>
          <p:txBody>
            <a:bodyPr wrap="none" rtlCol="0">
              <a:spAutoFit/>
            </a:bodyPr>
            <a:lstStyle/>
            <a:p>
              <a:r>
                <a:rPr lang="en-US" b="1" dirty="0"/>
                <a:t>IN1</a:t>
              </a:r>
            </a:p>
          </p:txBody>
        </p:sp>
        <p:sp>
          <p:nvSpPr>
            <p:cNvPr id="149" name="TextBox 148">
              <a:extLst>
                <a:ext uri="{FF2B5EF4-FFF2-40B4-BE49-F238E27FC236}">
                  <a16:creationId xmlns:a16="http://schemas.microsoft.com/office/drawing/2014/main" id="{1F0A4D24-33B5-8D48-8398-8FE0B9CD32D1}"/>
                </a:ext>
              </a:extLst>
            </p:cNvPr>
            <p:cNvSpPr txBox="1"/>
            <p:nvPr/>
          </p:nvSpPr>
          <p:spPr>
            <a:xfrm>
              <a:off x="5400321" y="1561086"/>
              <a:ext cx="604653" cy="369332"/>
            </a:xfrm>
            <a:prstGeom prst="rect">
              <a:avLst/>
            </a:prstGeom>
            <a:noFill/>
          </p:spPr>
          <p:txBody>
            <a:bodyPr wrap="none" rtlCol="0">
              <a:spAutoFit/>
            </a:bodyPr>
            <a:lstStyle/>
            <a:p>
              <a:r>
                <a:rPr lang="en-US" b="1" dirty="0"/>
                <a:t>OUT</a:t>
              </a:r>
            </a:p>
          </p:txBody>
        </p:sp>
        <p:cxnSp>
          <p:nvCxnSpPr>
            <p:cNvPr id="150" name="Straight Connector 149">
              <a:extLst>
                <a:ext uri="{FF2B5EF4-FFF2-40B4-BE49-F238E27FC236}">
                  <a16:creationId xmlns:a16="http://schemas.microsoft.com/office/drawing/2014/main" id="{B9EDD62C-EB75-3E49-9153-26C156EB5F92}"/>
                </a:ext>
              </a:extLst>
            </p:cNvPr>
            <p:cNvCxnSpPr>
              <a:cxnSpLocks/>
              <a:endCxn id="123" idx="1"/>
            </p:cNvCxnSpPr>
            <p:nvPr/>
          </p:nvCxnSpPr>
          <p:spPr>
            <a:xfrm>
              <a:off x="5423120" y="1891237"/>
              <a:ext cx="874476" cy="920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C7130CFF-3B38-1148-B900-8DF23D23DAB4}"/>
                </a:ext>
              </a:extLst>
            </p:cNvPr>
            <p:cNvCxnSpPr>
              <a:cxnSpLocks/>
            </p:cNvCxnSpPr>
            <p:nvPr/>
          </p:nvCxnSpPr>
          <p:spPr>
            <a:xfrm>
              <a:off x="6588211" y="1912222"/>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F0F552CF-59CA-1546-89FC-AB3E267ED2CE}"/>
                </a:ext>
              </a:extLst>
            </p:cNvPr>
            <p:cNvSpPr txBox="1"/>
            <p:nvPr/>
          </p:nvSpPr>
          <p:spPr>
            <a:xfrm>
              <a:off x="6148691" y="2031946"/>
              <a:ext cx="431528" cy="369332"/>
            </a:xfrm>
            <a:prstGeom prst="rect">
              <a:avLst/>
            </a:prstGeom>
            <a:noFill/>
          </p:spPr>
          <p:txBody>
            <a:bodyPr wrap="none" rtlCol="0">
              <a:spAutoFit/>
            </a:bodyPr>
            <a:lstStyle/>
            <a:p>
              <a:r>
                <a:rPr lang="en-US" b="1" dirty="0"/>
                <a:t>R3</a:t>
              </a:r>
            </a:p>
          </p:txBody>
        </p:sp>
        <p:cxnSp>
          <p:nvCxnSpPr>
            <p:cNvPr id="156" name="Straight Connector 155">
              <a:extLst>
                <a:ext uri="{FF2B5EF4-FFF2-40B4-BE49-F238E27FC236}">
                  <a16:creationId xmlns:a16="http://schemas.microsoft.com/office/drawing/2014/main" id="{8D3312D7-C2DB-3A4C-91D4-62B83396F329}"/>
                </a:ext>
              </a:extLst>
            </p:cNvPr>
            <p:cNvCxnSpPr>
              <a:cxnSpLocks/>
            </p:cNvCxnSpPr>
            <p:nvPr/>
          </p:nvCxnSpPr>
          <p:spPr>
            <a:xfrm flipV="1">
              <a:off x="7303414" y="1919526"/>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8772DA41-8A28-AA44-858F-9D6E5AB167DF}"/>
                </a:ext>
              </a:extLst>
            </p:cNvPr>
            <p:cNvCxnSpPr>
              <a:cxnSpLocks/>
            </p:cNvCxnSpPr>
            <p:nvPr/>
          </p:nvCxnSpPr>
          <p:spPr>
            <a:xfrm flipV="1">
              <a:off x="7303414" y="2616212"/>
              <a:ext cx="0" cy="7451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6FE59B8A-37F0-0F43-AA01-2976912A3409}"/>
                </a:ext>
              </a:extLst>
            </p:cNvPr>
            <p:cNvCxnSpPr>
              <a:cxnSpLocks/>
            </p:cNvCxnSpPr>
            <p:nvPr/>
          </p:nvCxnSpPr>
          <p:spPr>
            <a:xfrm flipV="1">
              <a:off x="2975741" y="3208546"/>
              <a:ext cx="4327673" cy="4825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6011FB48-BF1E-6F40-863F-7B7B3E426730}"/>
                </a:ext>
              </a:extLst>
            </p:cNvPr>
            <p:cNvCxnSpPr>
              <a:cxnSpLocks/>
            </p:cNvCxnSpPr>
            <p:nvPr/>
          </p:nvCxnSpPr>
          <p:spPr>
            <a:xfrm>
              <a:off x="7159880" y="2275038"/>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23A0C62-B5F5-2141-9910-E4F1D8A1B589}"/>
                </a:ext>
              </a:extLst>
            </p:cNvPr>
            <p:cNvCxnSpPr>
              <a:cxnSpLocks/>
            </p:cNvCxnSpPr>
            <p:nvPr/>
          </p:nvCxnSpPr>
          <p:spPr>
            <a:xfrm>
              <a:off x="7159880" y="2608331"/>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D8E1B657-33DE-A342-AC6C-FFF98A1D82A4}"/>
                </a:ext>
              </a:extLst>
            </p:cNvPr>
            <p:cNvCxnSpPr/>
            <p:nvPr/>
          </p:nvCxnSpPr>
          <p:spPr>
            <a:xfrm>
              <a:off x="7159880" y="2275038"/>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8D1BC49C-DA12-B645-A6C4-153ACEFD441E}"/>
                </a:ext>
              </a:extLst>
            </p:cNvPr>
            <p:cNvCxnSpPr/>
            <p:nvPr/>
          </p:nvCxnSpPr>
          <p:spPr>
            <a:xfrm flipH="1">
              <a:off x="7303414" y="2255877"/>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B0FD9C8-2AEE-0347-B7E8-DEEBF958A37C}"/>
                </a:ext>
              </a:extLst>
            </p:cNvPr>
            <p:cNvCxnSpPr>
              <a:cxnSpLocks/>
            </p:cNvCxnSpPr>
            <p:nvPr/>
          </p:nvCxnSpPr>
          <p:spPr>
            <a:xfrm>
              <a:off x="7042214" y="3361386"/>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883EA3E7-14AB-6D4A-9D77-5CEAB540E207}"/>
                </a:ext>
              </a:extLst>
            </p:cNvPr>
            <p:cNvCxnSpPr>
              <a:cxnSpLocks/>
            </p:cNvCxnSpPr>
            <p:nvPr/>
          </p:nvCxnSpPr>
          <p:spPr>
            <a:xfrm>
              <a:off x="7159880" y="3467970"/>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6F0C344-4C54-4E44-873B-2E44B451C8AF}"/>
                </a:ext>
              </a:extLst>
            </p:cNvPr>
            <p:cNvCxnSpPr>
              <a:cxnSpLocks/>
            </p:cNvCxnSpPr>
            <p:nvPr/>
          </p:nvCxnSpPr>
          <p:spPr>
            <a:xfrm>
              <a:off x="7240720" y="3560628"/>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EC43FFA8-2FBB-B54A-9E20-7CB2EBF24061}"/>
                </a:ext>
              </a:extLst>
            </p:cNvPr>
            <p:cNvSpPr txBox="1"/>
            <p:nvPr/>
          </p:nvSpPr>
          <p:spPr>
            <a:xfrm>
              <a:off x="7532070" y="2212398"/>
              <a:ext cx="657552" cy="369332"/>
            </a:xfrm>
            <a:prstGeom prst="rect">
              <a:avLst/>
            </a:prstGeom>
            <a:noFill/>
          </p:spPr>
          <p:txBody>
            <a:bodyPr wrap="none" rtlCol="0">
              <a:spAutoFit/>
            </a:bodyPr>
            <a:lstStyle/>
            <a:p>
              <a:r>
                <a:rPr lang="en-US" b="1" dirty="0"/>
                <a:t>LED1</a:t>
              </a:r>
            </a:p>
          </p:txBody>
        </p:sp>
        <p:cxnSp>
          <p:nvCxnSpPr>
            <p:cNvPr id="167" name="Straight Connector 166">
              <a:extLst>
                <a:ext uri="{FF2B5EF4-FFF2-40B4-BE49-F238E27FC236}">
                  <a16:creationId xmlns:a16="http://schemas.microsoft.com/office/drawing/2014/main" id="{46F37F2F-A7B6-5E41-B831-795F47D2A953}"/>
                </a:ext>
              </a:extLst>
            </p:cNvPr>
            <p:cNvCxnSpPr>
              <a:cxnSpLocks/>
            </p:cNvCxnSpPr>
            <p:nvPr/>
          </p:nvCxnSpPr>
          <p:spPr>
            <a:xfrm>
              <a:off x="1433129" y="24850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DA6FE5-8CD4-8B4A-8817-26D19EA00D14}"/>
                </a:ext>
              </a:extLst>
            </p:cNvPr>
            <p:cNvCxnSpPr>
              <a:cxnSpLocks/>
            </p:cNvCxnSpPr>
            <p:nvPr/>
          </p:nvCxnSpPr>
          <p:spPr>
            <a:xfrm flipV="1">
              <a:off x="2975742" y="1803102"/>
              <a:ext cx="0" cy="145370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1" name="Rectangle 170">
              <a:extLst>
                <a:ext uri="{FF2B5EF4-FFF2-40B4-BE49-F238E27FC236}">
                  <a16:creationId xmlns:a16="http://schemas.microsoft.com/office/drawing/2014/main" id="{38C6C01A-E909-264F-BF1B-1680BF236C79}"/>
                </a:ext>
              </a:extLst>
            </p:cNvPr>
            <p:cNvSpPr/>
            <p:nvPr/>
          </p:nvSpPr>
          <p:spPr>
            <a:xfrm>
              <a:off x="3650511" y="2648788"/>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70F48707-3E99-2D4E-A009-156D0DB9CA43}"/>
                </a:ext>
              </a:extLst>
            </p:cNvPr>
            <p:cNvSpPr/>
            <p:nvPr/>
          </p:nvSpPr>
          <p:spPr>
            <a:xfrm>
              <a:off x="2909445" y="1985863"/>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1136E96D-9114-0146-84B4-5CE80183F228}"/>
                </a:ext>
              </a:extLst>
            </p:cNvPr>
            <p:cNvSpPr txBox="1"/>
            <p:nvPr/>
          </p:nvSpPr>
          <p:spPr>
            <a:xfrm>
              <a:off x="3738362" y="2154104"/>
              <a:ext cx="514885" cy="369332"/>
            </a:xfrm>
            <a:prstGeom prst="rect">
              <a:avLst/>
            </a:prstGeom>
            <a:noFill/>
          </p:spPr>
          <p:txBody>
            <a:bodyPr wrap="none" rtlCol="0">
              <a:spAutoFit/>
            </a:bodyPr>
            <a:lstStyle/>
            <a:p>
              <a:r>
                <a:rPr lang="en-US" b="1" dirty="0"/>
                <a:t>IN2</a:t>
              </a:r>
            </a:p>
          </p:txBody>
        </p:sp>
        <p:cxnSp>
          <p:nvCxnSpPr>
            <p:cNvPr id="179" name="Straight Connector 178">
              <a:extLst>
                <a:ext uri="{FF2B5EF4-FFF2-40B4-BE49-F238E27FC236}">
                  <a16:creationId xmlns:a16="http://schemas.microsoft.com/office/drawing/2014/main" id="{B689A8BE-8020-1A48-9ED7-6C366A954B32}"/>
                </a:ext>
              </a:extLst>
            </p:cNvPr>
            <p:cNvCxnSpPr>
              <a:cxnSpLocks/>
            </p:cNvCxnSpPr>
            <p:nvPr/>
          </p:nvCxnSpPr>
          <p:spPr>
            <a:xfrm flipV="1">
              <a:off x="3104270" y="2474824"/>
              <a:ext cx="1075147" cy="1018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63AF5849-4948-FA4D-9D0C-24B72EFE3C43}"/>
                </a:ext>
              </a:extLst>
            </p:cNvPr>
            <p:cNvSpPr txBox="1"/>
            <p:nvPr/>
          </p:nvSpPr>
          <p:spPr>
            <a:xfrm>
              <a:off x="2494159" y="1969438"/>
              <a:ext cx="431528" cy="369332"/>
            </a:xfrm>
            <a:prstGeom prst="rect">
              <a:avLst/>
            </a:prstGeom>
            <a:noFill/>
          </p:spPr>
          <p:txBody>
            <a:bodyPr wrap="none" rtlCol="0">
              <a:spAutoFit/>
            </a:bodyPr>
            <a:lstStyle/>
            <a:p>
              <a:r>
                <a:rPr lang="en-US" b="1" dirty="0"/>
                <a:t>R1</a:t>
              </a:r>
            </a:p>
          </p:txBody>
        </p:sp>
        <p:sp>
          <p:nvSpPr>
            <p:cNvPr id="188" name="Block Arc 187">
              <a:extLst>
                <a:ext uri="{FF2B5EF4-FFF2-40B4-BE49-F238E27FC236}">
                  <a16:creationId xmlns:a16="http://schemas.microsoft.com/office/drawing/2014/main" id="{36C309C9-5A75-D74B-B91F-7086EB5C989A}"/>
                </a:ext>
              </a:extLst>
            </p:cNvPr>
            <p:cNvSpPr/>
            <p:nvPr/>
          </p:nvSpPr>
          <p:spPr>
            <a:xfrm>
              <a:off x="2829593" y="2496902"/>
              <a:ext cx="296711" cy="210755"/>
            </a:xfrm>
            <a:prstGeom prst="blockArc">
              <a:avLst/>
            </a:prstGeom>
            <a:solidFill>
              <a:schemeClr val="accent1"/>
            </a:solidFill>
            <a:ln w="12700">
              <a:solidFill>
                <a:schemeClr val="accent1"/>
              </a:solidFill>
            </a:ln>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3" name="Rectangle 122">
              <a:extLst>
                <a:ext uri="{FF2B5EF4-FFF2-40B4-BE49-F238E27FC236}">
                  <a16:creationId xmlns:a16="http://schemas.microsoft.com/office/drawing/2014/main" id="{6DCD0DAA-EF8B-6947-9146-8E84D5B1EC29}"/>
                </a:ext>
              </a:extLst>
            </p:cNvPr>
            <p:cNvSpPr/>
            <p:nvPr/>
          </p:nvSpPr>
          <p:spPr>
            <a:xfrm>
              <a:off x="6297596" y="1719420"/>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0572EC40-6D99-1140-8AFC-44E0FE7932FD}"/>
              </a:ext>
            </a:extLst>
          </p:cNvPr>
          <p:cNvGrpSpPr/>
          <p:nvPr/>
        </p:nvGrpSpPr>
        <p:grpSpPr>
          <a:xfrm>
            <a:off x="392288" y="3440406"/>
            <a:ext cx="3832685" cy="2602711"/>
            <a:chOff x="577816" y="3440406"/>
            <a:chExt cx="3832685" cy="2602711"/>
          </a:xfrm>
        </p:grpSpPr>
        <p:pic>
          <p:nvPicPr>
            <p:cNvPr id="9" name="Picture 8">
              <a:extLst>
                <a:ext uri="{FF2B5EF4-FFF2-40B4-BE49-F238E27FC236}">
                  <a16:creationId xmlns:a16="http://schemas.microsoft.com/office/drawing/2014/main" id="{2EFA91D8-ED6E-3F44-A8F9-46C5A5AE0249}"/>
                </a:ext>
              </a:extLst>
            </p:cNvPr>
            <p:cNvPicPr>
              <a:picLocks noChangeAspect="1"/>
            </p:cNvPicPr>
            <p:nvPr/>
          </p:nvPicPr>
          <p:blipFill>
            <a:blip r:embed="rId3"/>
            <a:stretch>
              <a:fillRect/>
            </a:stretch>
          </p:blipFill>
          <p:spPr>
            <a:xfrm>
              <a:off x="577816" y="3440406"/>
              <a:ext cx="3832685" cy="2602711"/>
            </a:xfrm>
            <a:prstGeom prst="rect">
              <a:avLst/>
            </a:prstGeom>
          </p:spPr>
        </p:pic>
        <p:sp>
          <p:nvSpPr>
            <p:cNvPr id="54" name="Up Arrow 53">
              <a:extLst>
                <a:ext uri="{FF2B5EF4-FFF2-40B4-BE49-F238E27FC236}">
                  <a16:creationId xmlns:a16="http://schemas.microsoft.com/office/drawing/2014/main" id="{534822BD-C4D4-2D4A-AD87-0364EEFE5C2F}"/>
                </a:ext>
              </a:extLst>
            </p:cNvPr>
            <p:cNvSpPr/>
            <p:nvPr/>
          </p:nvSpPr>
          <p:spPr>
            <a:xfrm>
              <a:off x="1634663" y="4655557"/>
              <a:ext cx="191230" cy="254875"/>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B16C864-3E2F-124E-AA52-6E1143F60C07}"/>
              </a:ext>
            </a:extLst>
          </p:cNvPr>
          <p:cNvPicPr>
            <a:picLocks noChangeAspect="1"/>
          </p:cNvPicPr>
          <p:nvPr/>
        </p:nvPicPr>
        <p:blipFill rotWithShape="1">
          <a:blip r:embed="rId4"/>
          <a:srcRect b="14991"/>
          <a:stretch/>
        </p:blipFill>
        <p:spPr>
          <a:xfrm>
            <a:off x="4736660" y="3448130"/>
            <a:ext cx="3993212" cy="2545950"/>
          </a:xfrm>
          <a:prstGeom prst="rect">
            <a:avLst/>
          </a:prstGeom>
        </p:spPr>
      </p:pic>
    </p:spTree>
    <p:extLst>
      <p:ext uri="{BB962C8B-B14F-4D97-AF65-F5344CB8AC3E}">
        <p14:creationId xmlns:p14="http://schemas.microsoft.com/office/powerpoint/2010/main" val="497354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268217"/>
            <a:ext cx="7703277" cy="424473"/>
          </a:xfrm>
        </p:spPr>
        <p:txBody>
          <a:bodyPr>
            <a:noAutofit/>
          </a:bodyPr>
          <a:lstStyle/>
          <a:p>
            <a:r>
              <a:rPr lang="en-US" sz="3200" b="1" dirty="0">
                <a:solidFill>
                  <a:srgbClr val="C00000"/>
                </a:solidFill>
              </a:rPr>
              <a:t>Ladder Logic – XOR Function Block</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grpSp>
        <p:nvGrpSpPr>
          <p:cNvPr id="6" name="Group 5">
            <a:extLst>
              <a:ext uri="{FF2B5EF4-FFF2-40B4-BE49-F238E27FC236}">
                <a16:creationId xmlns:a16="http://schemas.microsoft.com/office/drawing/2014/main" id="{634F9212-73DF-E94D-9C16-9D320244C4FE}"/>
              </a:ext>
            </a:extLst>
          </p:cNvPr>
          <p:cNvGrpSpPr/>
          <p:nvPr/>
        </p:nvGrpSpPr>
        <p:grpSpPr>
          <a:xfrm>
            <a:off x="1172249" y="671722"/>
            <a:ext cx="7017373" cy="2531097"/>
            <a:chOff x="1172249" y="1029531"/>
            <a:chExt cx="7017373" cy="2531097"/>
          </a:xfrm>
        </p:grpSpPr>
        <p:sp>
          <p:nvSpPr>
            <p:cNvPr id="127" name="TextBox 126">
              <a:extLst>
                <a:ext uri="{FF2B5EF4-FFF2-40B4-BE49-F238E27FC236}">
                  <a16:creationId xmlns:a16="http://schemas.microsoft.com/office/drawing/2014/main" id="{4101C2AA-08F9-4341-8A51-73A8C2AACAE7}"/>
                </a:ext>
              </a:extLst>
            </p:cNvPr>
            <p:cNvSpPr txBox="1"/>
            <p:nvPr/>
          </p:nvSpPr>
          <p:spPr>
            <a:xfrm>
              <a:off x="1188021" y="1029531"/>
              <a:ext cx="436338" cy="369332"/>
            </a:xfrm>
            <a:prstGeom prst="rect">
              <a:avLst/>
            </a:prstGeom>
            <a:noFill/>
          </p:spPr>
          <p:txBody>
            <a:bodyPr wrap="none" rtlCol="0">
              <a:spAutoFit/>
            </a:bodyPr>
            <a:lstStyle/>
            <a:p>
              <a:r>
                <a:rPr lang="en-US" b="1" dirty="0"/>
                <a:t>+V</a:t>
              </a:r>
            </a:p>
          </p:txBody>
        </p:sp>
        <p:sp>
          <p:nvSpPr>
            <p:cNvPr id="129" name="Rectangle 128">
              <a:extLst>
                <a:ext uri="{FF2B5EF4-FFF2-40B4-BE49-F238E27FC236}">
                  <a16:creationId xmlns:a16="http://schemas.microsoft.com/office/drawing/2014/main" id="{9CADF6E1-0685-E241-B35D-B9B63C8B6D1B}"/>
                </a:ext>
              </a:extLst>
            </p:cNvPr>
            <p:cNvSpPr/>
            <p:nvPr/>
          </p:nvSpPr>
          <p:spPr>
            <a:xfrm>
              <a:off x="4182149" y="1646277"/>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Raspberry Pi</a:t>
              </a:r>
            </a:p>
          </p:txBody>
        </p:sp>
        <p:cxnSp>
          <p:nvCxnSpPr>
            <p:cNvPr id="130" name="Straight Connector 129">
              <a:extLst>
                <a:ext uri="{FF2B5EF4-FFF2-40B4-BE49-F238E27FC236}">
                  <a16:creationId xmlns:a16="http://schemas.microsoft.com/office/drawing/2014/main" id="{7720748F-11F4-4A44-B755-0E1D28CDD432}"/>
                </a:ext>
              </a:extLst>
            </p:cNvPr>
            <p:cNvCxnSpPr>
              <a:cxnSpLocks/>
            </p:cNvCxnSpPr>
            <p:nvPr/>
          </p:nvCxnSpPr>
          <p:spPr>
            <a:xfrm>
              <a:off x="1172249" y="1343372"/>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229AB41D-752C-F64B-9F55-28CCC4E9F205}"/>
                </a:ext>
              </a:extLst>
            </p:cNvPr>
            <p:cNvCxnSpPr>
              <a:cxnSpLocks/>
            </p:cNvCxnSpPr>
            <p:nvPr/>
          </p:nvCxnSpPr>
          <p:spPr>
            <a:xfrm flipV="1">
              <a:off x="2268171" y="1810407"/>
              <a:ext cx="1913978" cy="2098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763D5BE-CF6F-ED46-9DBE-605C954C154D}"/>
                </a:ext>
              </a:extLst>
            </p:cNvPr>
            <p:cNvCxnSpPr>
              <a:cxnSpLocks/>
            </p:cNvCxnSpPr>
            <p:nvPr/>
          </p:nvCxnSpPr>
          <p:spPr>
            <a:xfrm>
              <a:off x="2279188" y="2498337"/>
              <a:ext cx="53938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857B04C2-34F0-154D-8918-02619D200B78}"/>
                </a:ext>
              </a:extLst>
            </p:cNvPr>
            <p:cNvCxnSpPr>
              <a:cxnSpLocks/>
            </p:cNvCxnSpPr>
            <p:nvPr/>
          </p:nvCxnSpPr>
          <p:spPr>
            <a:xfrm>
              <a:off x="1863623" y="2610601"/>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46D65FB3-AFF7-6B41-8D0C-0A4A304E7AF8}"/>
                </a:ext>
              </a:extLst>
            </p:cNvPr>
            <p:cNvCxnSpPr>
              <a:cxnSpLocks/>
            </p:cNvCxnSpPr>
            <p:nvPr/>
          </p:nvCxnSpPr>
          <p:spPr>
            <a:xfrm>
              <a:off x="1852606" y="1668893"/>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D1BECDAC-4C70-A443-A7AF-051259ECE4B1}"/>
                </a:ext>
              </a:extLst>
            </p:cNvPr>
            <p:cNvCxnSpPr>
              <a:cxnSpLocks/>
            </p:cNvCxnSpPr>
            <p:nvPr/>
          </p:nvCxnSpPr>
          <p:spPr>
            <a:xfrm>
              <a:off x="1438948" y="18104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0A07452C-8682-D74C-9E09-335636BCBA9C}"/>
                </a:ext>
              </a:extLst>
            </p:cNvPr>
            <p:cNvCxnSpPr>
              <a:cxnSpLocks/>
            </p:cNvCxnSpPr>
            <p:nvPr/>
          </p:nvCxnSpPr>
          <p:spPr>
            <a:xfrm flipV="1">
              <a:off x="1438948" y="1339113"/>
              <a:ext cx="0" cy="137956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7" name="TextBox 136">
              <a:extLst>
                <a:ext uri="{FF2B5EF4-FFF2-40B4-BE49-F238E27FC236}">
                  <a16:creationId xmlns:a16="http://schemas.microsoft.com/office/drawing/2014/main" id="{6B6C6B9E-D968-B544-8902-42B632F2576F}"/>
                </a:ext>
              </a:extLst>
            </p:cNvPr>
            <p:cNvSpPr txBox="1"/>
            <p:nvPr/>
          </p:nvSpPr>
          <p:spPr>
            <a:xfrm>
              <a:off x="1853014" y="1138794"/>
              <a:ext cx="554960" cy="369332"/>
            </a:xfrm>
            <a:prstGeom prst="rect">
              <a:avLst/>
            </a:prstGeom>
            <a:noFill/>
          </p:spPr>
          <p:txBody>
            <a:bodyPr wrap="none" rtlCol="0">
              <a:spAutoFit/>
            </a:bodyPr>
            <a:lstStyle/>
            <a:p>
              <a:r>
                <a:rPr lang="en-US" b="1" dirty="0"/>
                <a:t>PB1</a:t>
              </a:r>
            </a:p>
          </p:txBody>
        </p:sp>
        <p:sp>
          <p:nvSpPr>
            <p:cNvPr id="138" name="TextBox 137">
              <a:extLst>
                <a:ext uri="{FF2B5EF4-FFF2-40B4-BE49-F238E27FC236}">
                  <a16:creationId xmlns:a16="http://schemas.microsoft.com/office/drawing/2014/main" id="{004CDC5E-7D2D-EA49-BC0C-3ACD8A9E7F42}"/>
                </a:ext>
              </a:extLst>
            </p:cNvPr>
            <p:cNvSpPr txBox="1"/>
            <p:nvPr/>
          </p:nvSpPr>
          <p:spPr>
            <a:xfrm>
              <a:off x="1818643" y="2808044"/>
              <a:ext cx="554960" cy="369332"/>
            </a:xfrm>
            <a:prstGeom prst="rect">
              <a:avLst/>
            </a:prstGeom>
            <a:noFill/>
          </p:spPr>
          <p:txBody>
            <a:bodyPr wrap="none" rtlCol="0">
              <a:spAutoFit/>
            </a:bodyPr>
            <a:lstStyle/>
            <a:p>
              <a:r>
                <a:rPr lang="en-US" b="1" dirty="0"/>
                <a:t>PB2</a:t>
              </a:r>
            </a:p>
          </p:txBody>
        </p:sp>
        <p:cxnSp>
          <p:nvCxnSpPr>
            <p:cNvPr id="139" name="Straight Connector 138">
              <a:extLst>
                <a:ext uri="{FF2B5EF4-FFF2-40B4-BE49-F238E27FC236}">
                  <a16:creationId xmlns:a16="http://schemas.microsoft.com/office/drawing/2014/main" id="{888A4F70-9C00-1D47-A6EB-D2ADD20B095A}"/>
                </a:ext>
              </a:extLst>
            </p:cNvPr>
            <p:cNvCxnSpPr>
              <a:stCxn id="137" idx="2"/>
              <a:endCxn id="137" idx="2"/>
            </p:cNvCxnSpPr>
            <p:nvPr/>
          </p:nvCxnSpPr>
          <p:spPr>
            <a:xfrm>
              <a:off x="2130494" y="1508126"/>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F2E8B35-B75E-0544-A542-DC17D287CD55}"/>
                </a:ext>
              </a:extLst>
            </p:cNvPr>
            <p:cNvCxnSpPr/>
            <p:nvPr/>
          </p:nvCxnSpPr>
          <p:spPr>
            <a:xfrm>
              <a:off x="2108420" y="147295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C29F1C67-736F-2147-9B7B-DE2276A6CDA5}"/>
                </a:ext>
              </a:extLst>
            </p:cNvPr>
            <p:cNvCxnSpPr/>
            <p:nvPr/>
          </p:nvCxnSpPr>
          <p:spPr>
            <a:xfrm>
              <a:off x="2108420" y="259209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FC72AFA-C8DD-094E-9B01-921DB927E4CE}"/>
                </a:ext>
              </a:extLst>
            </p:cNvPr>
            <p:cNvCxnSpPr>
              <a:cxnSpLocks/>
            </p:cNvCxnSpPr>
            <p:nvPr/>
          </p:nvCxnSpPr>
          <p:spPr>
            <a:xfrm flipV="1">
              <a:off x="3715476" y="2507919"/>
              <a:ext cx="0" cy="15664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FE8BD3B-7FD5-4743-9609-ADB865FF2489}"/>
                </a:ext>
              </a:extLst>
            </p:cNvPr>
            <p:cNvCxnSpPr>
              <a:cxnSpLocks/>
              <a:endCxn id="171" idx="2"/>
            </p:cNvCxnSpPr>
            <p:nvPr/>
          </p:nvCxnSpPr>
          <p:spPr>
            <a:xfrm flipH="1" flipV="1">
              <a:off x="3716808" y="3010833"/>
              <a:ext cx="1358" cy="21974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47" name="TextBox 146">
              <a:extLst>
                <a:ext uri="{FF2B5EF4-FFF2-40B4-BE49-F238E27FC236}">
                  <a16:creationId xmlns:a16="http://schemas.microsoft.com/office/drawing/2014/main" id="{BE48EEF0-1AB0-EC4F-9170-75640BCB0449}"/>
                </a:ext>
              </a:extLst>
            </p:cNvPr>
            <p:cNvSpPr txBox="1"/>
            <p:nvPr/>
          </p:nvSpPr>
          <p:spPr>
            <a:xfrm>
              <a:off x="3272931" y="2705342"/>
              <a:ext cx="431528" cy="369332"/>
            </a:xfrm>
            <a:prstGeom prst="rect">
              <a:avLst/>
            </a:prstGeom>
            <a:noFill/>
          </p:spPr>
          <p:txBody>
            <a:bodyPr wrap="none" rtlCol="0">
              <a:spAutoFit/>
            </a:bodyPr>
            <a:lstStyle/>
            <a:p>
              <a:r>
                <a:rPr lang="en-US" b="1" dirty="0"/>
                <a:t>R2</a:t>
              </a:r>
            </a:p>
          </p:txBody>
        </p:sp>
        <p:sp>
          <p:nvSpPr>
            <p:cNvPr id="148" name="TextBox 147">
              <a:extLst>
                <a:ext uri="{FF2B5EF4-FFF2-40B4-BE49-F238E27FC236}">
                  <a16:creationId xmlns:a16="http://schemas.microsoft.com/office/drawing/2014/main" id="{E8ED7A27-11CE-5341-9B5F-682BE5867BEC}"/>
                </a:ext>
              </a:extLst>
            </p:cNvPr>
            <p:cNvSpPr txBox="1"/>
            <p:nvPr/>
          </p:nvSpPr>
          <p:spPr>
            <a:xfrm>
              <a:off x="3739948" y="1472950"/>
              <a:ext cx="514885" cy="369332"/>
            </a:xfrm>
            <a:prstGeom prst="rect">
              <a:avLst/>
            </a:prstGeom>
            <a:noFill/>
          </p:spPr>
          <p:txBody>
            <a:bodyPr wrap="none" rtlCol="0">
              <a:spAutoFit/>
            </a:bodyPr>
            <a:lstStyle/>
            <a:p>
              <a:r>
                <a:rPr lang="en-US" b="1" dirty="0"/>
                <a:t>IN1</a:t>
              </a:r>
            </a:p>
          </p:txBody>
        </p:sp>
        <p:sp>
          <p:nvSpPr>
            <p:cNvPr id="149" name="TextBox 148">
              <a:extLst>
                <a:ext uri="{FF2B5EF4-FFF2-40B4-BE49-F238E27FC236}">
                  <a16:creationId xmlns:a16="http://schemas.microsoft.com/office/drawing/2014/main" id="{1F0A4D24-33B5-8D48-8398-8FE0B9CD32D1}"/>
                </a:ext>
              </a:extLst>
            </p:cNvPr>
            <p:cNvSpPr txBox="1"/>
            <p:nvPr/>
          </p:nvSpPr>
          <p:spPr>
            <a:xfrm>
              <a:off x="5400321" y="1561086"/>
              <a:ext cx="604653" cy="369332"/>
            </a:xfrm>
            <a:prstGeom prst="rect">
              <a:avLst/>
            </a:prstGeom>
            <a:noFill/>
          </p:spPr>
          <p:txBody>
            <a:bodyPr wrap="none" rtlCol="0">
              <a:spAutoFit/>
            </a:bodyPr>
            <a:lstStyle/>
            <a:p>
              <a:r>
                <a:rPr lang="en-US" b="1" dirty="0"/>
                <a:t>OUT</a:t>
              </a:r>
            </a:p>
          </p:txBody>
        </p:sp>
        <p:cxnSp>
          <p:nvCxnSpPr>
            <p:cNvPr id="150" name="Straight Connector 149">
              <a:extLst>
                <a:ext uri="{FF2B5EF4-FFF2-40B4-BE49-F238E27FC236}">
                  <a16:creationId xmlns:a16="http://schemas.microsoft.com/office/drawing/2014/main" id="{B9EDD62C-EB75-3E49-9153-26C156EB5F92}"/>
                </a:ext>
              </a:extLst>
            </p:cNvPr>
            <p:cNvCxnSpPr>
              <a:cxnSpLocks/>
              <a:endCxn id="123" idx="1"/>
            </p:cNvCxnSpPr>
            <p:nvPr/>
          </p:nvCxnSpPr>
          <p:spPr>
            <a:xfrm>
              <a:off x="5423120" y="1891237"/>
              <a:ext cx="874476" cy="920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C7130CFF-3B38-1148-B900-8DF23D23DAB4}"/>
                </a:ext>
              </a:extLst>
            </p:cNvPr>
            <p:cNvCxnSpPr>
              <a:cxnSpLocks/>
            </p:cNvCxnSpPr>
            <p:nvPr/>
          </p:nvCxnSpPr>
          <p:spPr>
            <a:xfrm>
              <a:off x="6588211" y="1912222"/>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F0F552CF-59CA-1546-89FC-AB3E267ED2CE}"/>
                </a:ext>
              </a:extLst>
            </p:cNvPr>
            <p:cNvSpPr txBox="1"/>
            <p:nvPr/>
          </p:nvSpPr>
          <p:spPr>
            <a:xfrm>
              <a:off x="6148691" y="2031946"/>
              <a:ext cx="431528" cy="369332"/>
            </a:xfrm>
            <a:prstGeom prst="rect">
              <a:avLst/>
            </a:prstGeom>
            <a:noFill/>
          </p:spPr>
          <p:txBody>
            <a:bodyPr wrap="none" rtlCol="0">
              <a:spAutoFit/>
            </a:bodyPr>
            <a:lstStyle/>
            <a:p>
              <a:r>
                <a:rPr lang="en-US" b="1" dirty="0"/>
                <a:t>R3</a:t>
              </a:r>
            </a:p>
          </p:txBody>
        </p:sp>
        <p:cxnSp>
          <p:nvCxnSpPr>
            <p:cNvPr id="156" name="Straight Connector 155">
              <a:extLst>
                <a:ext uri="{FF2B5EF4-FFF2-40B4-BE49-F238E27FC236}">
                  <a16:creationId xmlns:a16="http://schemas.microsoft.com/office/drawing/2014/main" id="{8D3312D7-C2DB-3A4C-91D4-62B83396F329}"/>
                </a:ext>
              </a:extLst>
            </p:cNvPr>
            <p:cNvCxnSpPr>
              <a:cxnSpLocks/>
            </p:cNvCxnSpPr>
            <p:nvPr/>
          </p:nvCxnSpPr>
          <p:spPr>
            <a:xfrm flipV="1">
              <a:off x="7303414" y="1919526"/>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8772DA41-8A28-AA44-858F-9D6E5AB167DF}"/>
                </a:ext>
              </a:extLst>
            </p:cNvPr>
            <p:cNvCxnSpPr>
              <a:cxnSpLocks/>
            </p:cNvCxnSpPr>
            <p:nvPr/>
          </p:nvCxnSpPr>
          <p:spPr>
            <a:xfrm flipV="1">
              <a:off x="7303414" y="2616212"/>
              <a:ext cx="0" cy="7451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6FE59B8A-37F0-0F43-AA01-2976912A3409}"/>
                </a:ext>
              </a:extLst>
            </p:cNvPr>
            <p:cNvCxnSpPr>
              <a:cxnSpLocks/>
            </p:cNvCxnSpPr>
            <p:nvPr/>
          </p:nvCxnSpPr>
          <p:spPr>
            <a:xfrm flipV="1">
              <a:off x="2975741" y="3208546"/>
              <a:ext cx="4327673" cy="4825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6011FB48-BF1E-6F40-863F-7B7B3E426730}"/>
                </a:ext>
              </a:extLst>
            </p:cNvPr>
            <p:cNvCxnSpPr>
              <a:cxnSpLocks/>
            </p:cNvCxnSpPr>
            <p:nvPr/>
          </p:nvCxnSpPr>
          <p:spPr>
            <a:xfrm>
              <a:off x="7159880" y="2275038"/>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23A0C62-B5F5-2141-9910-E4F1D8A1B589}"/>
                </a:ext>
              </a:extLst>
            </p:cNvPr>
            <p:cNvCxnSpPr>
              <a:cxnSpLocks/>
            </p:cNvCxnSpPr>
            <p:nvPr/>
          </p:nvCxnSpPr>
          <p:spPr>
            <a:xfrm>
              <a:off x="7159880" y="2608331"/>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D8E1B657-33DE-A342-AC6C-FFF98A1D82A4}"/>
                </a:ext>
              </a:extLst>
            </p:cNvPr>
            <p:cNvCxnSpPr/>
            <p:nvPr/>
          </p:nvCxnSpPr>
          <p:spPr>
            <a:xfrm>
              <a:off x="7159880" y="2275038"/>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8D1BC49C-DA12-B645-A6C4-153ACEFD441E}"/>
                </a:ext>
              </a:extLst>
            </p:cNvPr>
            <p:cNvCxnSpPr/>
            <p:nvPr/>
          </p:nvCxnSpPr>
          <p:spPr>
            <a:xfrm flipH="1">
              <a:off x="7303414" y="2255877"/>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B0FD9C8-2AEE-0347-B7E8-DEEBF958A37C}"/>
                </a:ext>
              </a:extLst>
            </p:cNvPr>
            <p:cNvCxnSpPr>
              <a:cxnSpLocks/>
            </p:cNvCxnSpPr>
            <p:nvPr/>
          </p:nvCxnSpPr>
          <p:spPr>
            <a:xfrm>
              <a:off x="7042214" y="3361386"/>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883EA3E7-14AB-6D4A-9D77-5CEAB540E207}"/>
                </a:ext>
              </a:extLst>
            </p:cNvPr>
            <p:cNvCxnSpPr>
              <a:cxnSpLocks/>
            </p:cNvCxnSpPr>
            <p:nvPr/>
          </p:nvCxnSpPr>
          <p:spPr>
            <a:xfrm>
              <a:off x="7159880" y="3467970"/>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6F0C344-4C54-4E44-873B-2E44B451C8AF}"/>
                </a:ext>
              </a:extLst>
            </p:cNvPr>
            <p:cNvCxnSpPr>
              <a:cxnSpLocks/>
            </p:cNvCxnSpPr>
            <p:nvPr/>
          </p:nvCxnSpPr>
          <p:spPr>
            <a:xfrm>
              <a:off x="7240720" y="3560628"/>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EC43FFA8-2FBB-B54A-9E20-7CB2EBF24061}"/>
                </a:ext>
              </a:extLst>
            </p:cNvPr>
            <p:cNvSpPr txBox="1"/>
            <p:nvPr/>
          </p:nvSpPr>
          <p:spPr>
            <a:xfrm>
              <a:off x="7532070" y="2212398"/>
              <a:ext cx="657552" cy="369332"/>
            </a:xfrm>
            <a:prstGeom prst="rect">
              <a:avLst/>
            </a:prstGeom>
            <a:noFill/>
          </p:spPr>
          <p:txBody>
            <a:bodyPr wrap="none" rtlCol="0">
              <a:spAutoFit/>
            </a:bodyPr>
            <a:lstStyle/>
            <a:p>
              <a:r>
                <a:rPr lang="en-US" b="1" dirty="0"/>
                <a:t>LED1</a:t>
              </a:r>
            </a:p>
          </p:txBody>
        </p:sp>
        <p:cxnSp>
          <p:nvCxnSpPr>
            <p:cNvPr id="167" name="Straight Connector 166">
              <a:extLst>
                <a:ext uri="{FF2B5EF4-FFF2-40B4-BE49-F238E27FC236}">
                  <a16:creationId xmlns:a16="http://schemas.microsoft.com/office/drawing/2014/main" id="{46F37F2F-A7B6-5E41-B831-795F47D2A953}"/>
                </a:ext>
              </a:extLst>
            </p:cNvPr>
            <p:cNvCxnSpPr>
              <a:cxnSpLocks/>
            </p:cNvCxnSpPr>
            <p:nvPr/>
          </p:nvCxnSpPr>
          <p:spPr>
            <a:xfrm>
              <a:off x="1433129" y="24850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DA6FE5-8CD4-8B4A-8817-26D19EA00D14}"/>
                </a:ext>
              </a:extLst>
            </p:cNvPr>
            <p:cNvCxnSpPr>
              <a:cxnSpLocks/>
            </p:cNvCxnSpPr>
            <p:nvPr/>
          </p:nvCxnSpPr>
          <p:spPr>
            <a:xfrm flipV="1">
              <a:off x="2975742" y="1803102"/>
              <a:ext cx="0" cy="145370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1" name="Rectangle 170">
              <a:extLst>
                <a:ext uri="{FF2B5EF4-FFF2-40B4-BE49-F238E27FC236}">
                  <a16:creationId xmlns:a16="http://schemas.microsoft.com/office/drawing/2014/main" id="{38C6C01A-E909-264F-BF1B-1680BF236C79}"/>
                </a:ext>
              </a:extLst>
            </p:cNvPr>
            <p:cNvSpPr/>
            <p:nvPr/>
          </p:nvSpPr>
          <p:spPr>
            <a:xfrm>
              <a:off x="3650511" y="2648788"/>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70F48707-3E99-2D4E-A009-156D0DB9CA43}"/>
                </a:ext>
              </a:extLst>
            </p:cNvPr>
            <p:cNvSpPr/>
            <p:nvPr/>
          </p:nvSpPr>
          <p:spPr>
            <a:xfrm>
              <a:off x="2909445" y="1985863"/>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1136E96D-9114-0146-84B4-5CE80183F228}"/>
                </a:ext>
              </a:extLst>
            </p:cNvPr>
            <p:cNvSpPr txBox="1"/>
            <p:nvPr/>
          </p:nvSpPr>
          <p:spPr>
            <a:xfrm>
              <a:off x="3738362" y="2154104"/>
              <a:ext cx="514885" cy="369332"/>
            </a:xfrm>
            <a:prstGeom prst="rect">
              <a:avLst/>
            </a:prstGeom>
            <a:noFill/>
          </p:spPr>
          <p:txBody>
            <a:bodyPr wrap="none" rtlCol="0">
              <a:spAutoFit/>
            </a:bodyPr>
            <a:lstStyle/>
            <a:p>
              <a:r>
                <a:rPr lang="en-US" b="1" dirty="0"/>
                <a:t>IN2</a:t>
              </a:r>
            </a:p>
          </p:txBody>
        </p:sp>
        <p:cxnSp>
          <p:nvCxnSpPr>
            <p:cNvPr id="179" name="Straight Connector 178">
              <a:extLst>
                <a:ext uri="{FF2B5EF4-FFF2-40B4-BE49-F238E27FC236}">
                  <a16:creationId xmlns:a16="http://schemas.microsoft.com/office/drawing/2014/main" id="{B689A8BE-8020-1A48-9ED7-6C366A954B32}"/>
                </a:ext>
              </a:extLst>
            </p:cNvPr>
            <p:cNvCxnSpPr>
              <a:cxnSpLocks/>
            </p:cNvCxnSpPr>
            <p:nvPr/>
          </p:nvCxnSpPr>
          <p:spPr>
            <a:xfrm flipV="1">
              <a:off x="3104270" y="2474824"/>
              <a:ext cx="1075147" cy="1018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63AF5849-4948-FA4D-9D0C-24B72EFE3C43}"/>
                </a:ext>
              </a:extLst>
            </p:cNvPr>
            <p:cNvSpPr txBox="1"/>
            <p:nvPr/>
          </p:nvSpPr>
          <p:spPr>
            <a:xfrm>
              <a:off x="2494159" y="1969438"/>
              <a:ext cx="431528" cy="369332"/>
            </a:xfrm>
            <a:prstGeom prst="rect">
              <a:avLst/>
            </a:prstGeom>
            <a:noFill/>
          </p:spPr>
          <p:txBody>
            <a:bodyPr wrap="none" rtlCol="0">
              <a:spAutoFit/>
            </a:bodyPr>
            <a:lstStyle/>
            <a:p>
              <a:r>
                <a:rPr lang="en-US" b="1" dirty="0"/>
                <a:t>R1</a:t>
              </a:r>
            </a:p>
          </p:txBody>
        </p:sp>
        <p:sp>
          <p:nvSpPr>
            <p:cNvPr id="188" name="Block Arc 187">
              <a:extLst>
                <a:ext uri="{FF2B5EF4-FFF2-40B4-BE49-F238E27FC236}">
                  <a16:creationId xmlns:a16="http://schemas.microsoft.com/office/drawing/2014/main" id="{36C309C9-5A75-D74B-B91F-7086EB5C989A}"/>
                </a:ext>
              </a:extLst>
            </p:cNvPr>
            <p:cNvSpPr/>
            <p:nvPr/>
          </p:nvSpPr>
          <p:spPr>
            <a:xfrm>
              <a:off x="2829593" y="2496902"/>
              <a:ext cx="296711" cy="210755"/>
            </a:xfrm>
            <a:prstGeom prst="blockArc">
              <a:avLst/>
            </a:prstGeom>
            <a:solidFill>
              <a:schemeClr val="accent1"/>
            </a:solidFill>
            <a:ln w="12700">
              <a:solidFill>
                <a:schemeClr val="accent1"/>
              </a:solidFill>
            </a:ln>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3" name="Rectangle 122">
              <a:extLst>
                <a:ext uri="{FF2B5EF4-FFF2-40B4-BE49-F238E27FC236}">
                  <a16:creationId xmlns:a16="http://schemas.microsoft.com/office/drawing/2014/main" id="{6DCD0DAA-EF8B-6947-9146-8E84D5B1EC29}"/>
                </a:ext>
              </a:extLst>
            </p:cNvPr>
            <p:cNvSpPr/>
            <p:nvPr/>
          </p:nvSpPr>
          <p:spPr>
            <a:xfrm>
              <a:off x="6297596" y="1719420"/>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37B3D678-D57D-FD4D-96C9-2297247E0799}"/>
              </a:ext>
            </a:extLst>
          </p:cNvPr>
          <p:cNvGrpSpPr/>
          <p:nvPr/>
        </p:nvGrpSpPr>
        <p:grpSpPr>
          <a:xfrm>
            <a:off x="333013" y="3252885"/>
            <a:ext cx="3674345" cy="3006282"/>
            <a:chOff x="125018" y="3279119"/>
            <a:chExt cx="3674345" cy="3006282"/>
          </a:xfrm>
        </p:grpSpPr>
        <p:pic>
          <p:nvPicPr>
            <p:cNvPr id="11" name="Picture 10">
              <a:extLst>
                <a:ext uri="{FF2B5EF4-FFF2-40B4-BE49-F238E27FC236}">
                  <a16:creationId xmlns:a16="http://schemas.microsoft.com/office/drawing/2014/main" id="{CF2D9DDC-E7F7-E64B-AFB1-F22237ABF2A5}"/>
                </a:ext>
              </a:extLst>
            </p:cNvPr>
            <p:cNvPicPr>
              <a:picLocks noChangeAspect="1"/>
            </p:cNvPicPr>
            <p:nvPr/>
          </p:nvPicPr>
          <p:blipFill>
            <a:blip r:embed="rId3"/>
            <a:stretch>
              <a:fillRect/>
            </a:stretch>
          </p:blipFill>
          <p:spPr>
            <a:xfrm>
              <a:off x="125018" y="3279119"/>
              <a:ext cx="3674345" cy="3006282"/>
            </a:xfrm>
            <a:prstGeom prst="rect">
              <a:avLst/>
            </a:prstGeom>
          </p:spPr>
        </p:pic>
        <p:sp>
          <p:nvSpPr>
            <p:cNvPr id="12" name="Down Arrow 11">
              <a:extLst>
                <a:ext uri="{FF2B5EF4-FFF2-40B4-BE49-F238E27FC236}">
                  <a16:creationId xmlns:a16="http://schemas.microsoft.com/office/drawing/2014/main" id="{33DDFAA2-E093-5D41-8F43-1B42CC7A6962}"/>
                </a:ext>
              </a:extLst>
            </p:cNvPr>
            <p:cNvSpPr/>
            <p:nvPr/>
          </p:nvSpPr>
          <p:spPr>
            <a:xfrm>
              <a:off x="1319102" y="4397828"/>
              <a:ext cx="139581" cy="206829"/>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3028B68-FA91-0244-85CA-5453F5432C6E}"/>
              </a:ext>
            </a:extLst>
          </p:cNvPr>
          <p:cNvPicPr>
            <a:picLocks noChangeAspect="1"/>
          </p:cNvPicPr>
          <p:nvPr/>
        </p:nvPicPr>
        <p:blipFill rotWithShape="1">
          <a:blip r:embed="rId4"/>
          <a:srcRect b="24779"/>
          <a:stretch/>
        </p:blipFill>
        <p:spPr>
          <a:xfrm>
            <a:off x="4294512" y="3301056"/>
            <a:ext cx="4502949" cy="2540365"/>
          </a:xfrm>
          <a:prstGeom prst="rect">
            <a:avLst/>
          </a:prstGeom>
        </p:spPr>
      </p:pic>
    </p:spTree>
    <p:extLst>
      <p:ext uri="{BB962C8B-B14F-4D97-AF65-F5344CB8AC3E}">
        <p14:creationId xmlns:p14="http://schemas.microsoft.com/office/powerpoint/2010/main" val="947091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741" y="268217"/>
            <a:ext cx="7703277" cy="424473"/>
          </a:xfrm>
        </p:spPr>
        <p:txBody>
          <a:bodyPr>
            <a:noAutofit/>
          </a:bodyPr>
          <a:lstStyle/>
          <a:p>
            <a:r>
              <a:rPr lang="en-US" sz="3200" b="1" dirty="0">
                <a:solidFill>
                  <a:srgbClr val="C00000"/>
                </a:solidFill>
              </a:rPr>
              <a:t>Ladder Logic – Complex Functional Block</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grpSp>
        <p:nvGrpSpPr>
          <p:cNvPr id="6" name="Group 5">
            <a:extLst>
              <a:ext uri="{FF2B5EF4-FFF2-40B4-BE49-F238E27FC236}">
                <a16:creationId xmlns:a16="http://schemas.microsoft.com/office/drawing/2014/main" id="{634F9212-73DF-E94D-9C16-9D320244C4FE}"/>
              </a:ext>
            </a:extLst>
          </p:cNvPr>
          <p:cNvGrpSpPr/>
          <p:nvPr/>
        </p:nvGrpSpPr>
        <p:grpSpPr>
          <a:xfrm>
            <a:off x="1172249" y="671722"/>
            <a:ext cx="7017373" cy="2531097"/>
            <a:chOff x="1172249" y="1029531"/>
            <a:chExt cx="7017373" cy="2531097"/>
          </a:xfrm>
        </p:grpSpPr>
        <p:sp>
          <p:nvSpPr>
            <p:cNvPr id="127" name="TextBox 126">
              <a:extLst>
                <a:ext uri="{FF2B5EF4-FFF2-40B4-BE49-F238E27FC236}">
                  <a16:creationId xmlns:a16="http://schemas.microsoft.com/office/drawing/2014/main" id="{4101C2AA-08F9-4341-8A51-73A8C2AACAE7}"/>
                </a:ext>
              </a:extLst>
            </p:cNvPr>
            <p:cNvSpPr txBox="1"/>
            <p:nvPr/>
          </p:nvSpPr>
          <p:spPr>
            <a:xfrm>
              <a:off x="1188021" y="1029531"/>
              <a:ext cx="436338" cy="369332"/>
            </a:xfrm>
            <a:prstGeom prst="rect">
              <a:avLst/>
            </a:prstGeom>
            <a:noFill/>
          </p:spPr>
          <p:txBody>
            <a:bodyPr wrap="none" rtlCol="0">
              <a:spAutoFit/>
            </a:bodyPr>
            <a:lstStyle/>
            <a:p>
              <a:r>
                <a:rPr lang="en-US" b="1" dirty="0"/>
                <a:t>+V</a:t>
              </a:r>
            </a:p>
          </p:txBody>
        </p:sp>
        <p:sp>
          <p:nvSpPr>
            <p:cNvPr id="129" name="Rectangle 128">
              <a:extLst>
                <a:ext uri="{FF2B5EF4-FFF2-40B4-BE49-F238E27FC236}">
                  <a16:creationId xmlns:a16="http://schemas.microsoft.com/office/drawing/2014/main" id="{9CADF6E1-0685-E241-B35D-B9B63C8B6D1B}"/>
                </a:ext>
              </a:extLst>
            </p:cNvPr>
            <p:cNvSpPr/>
            <p:nvPr/>
          </p:nvSpPr>
          <p:spPr>
            <a:xfrm>
              <a:off x="4182149" y="1646277"/>
              <a:ext cx="1240971" cy="12192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Raspberry Pi</a:t>
              </a:r>
            </a:p>
          </p:txBody>
        </p:sp>
        <p:cxnSp>
          <p:nvCxnSpPr>
            <p:cNvPr id="130" name="Straight Connector 129">
              <a:extLst>
                <a:ext uri="{FF2B5EF4-FFF2-40B4-BE49-F238E27FC236}">
                  <a16:creationId xmlns:a16="http://schemas.microsoft.com/office/drawing/2014/main" id="{7720748F-11F4-4A44-B755-0E1D28CDD432}"/>
                </a:ext>
              </a:extLst>
            </p:cNvPr>
            <p:cNvCxnSpPr>
              <a:cxnSpLocks/>
            </p:cNvCxnSpPr>
            <p:nvPr/>
          </p:nvCxnSpPr>
          <p:spPr>
            <a:xfrm>
              <a:off x="1172249" y="1343372"/>
              <a:ext cx="53339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229AB41D-752C-F64B-9F55-28CCC4E9F205}"/>
                </a:ext>
              </a:extLst>
            </p:cNvPr>
            <p:cNvCxnSpPr>
              <a:cxnSpLocks/>
            </p:cNvCxnSpPr>
            <p:nvPr/>
          </p:nvCxnSpPr>
          <p:spPr>
            <a:xfrm flipV="1">
              <a:off x="2268171" y="1810407"/>
              <a:ext cx="1913978" cy="2098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763D5BE-CF6F-ED46-9DBE-605C954C154D}"/>
                </a:ext>
              </a:extLst>
            </p:cNvPr>
            <p:cNvCxnSpPr>
              <a:cxnSpLocks/>
            </p:cNvCxnSpPr>
            <p:nvPr/>
          </p:nvCxnSpPr>
          <p:spPr>
            <a:xfrm>
              <a:off x="2279188" y="2498337"/>
              <a:ext cx="539388"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857B04C2-34F0-154D-8918-02619D200B78}"/>
                </a:ext>
              </a:extLst>
            </p:cNvPr>
            <p:cNvCxnSpPr>
              <a:cxnSpLocks/>
            </p:cNvCxnSpPr>
            <p:nvPr/>
          </p:nvCxnSpPr>
          <p:spPr>
            <a:xfrm>
              <a:off x="1863623" y="2610601"/>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46D65FB3-AFF7-6B41-8D0C-0A4A304E7AF8}"/>
                </a:ext>
              </a:extLst>
            </p:cNvPr>
            <p:cNvCxnSpPr>
              <a:cxnSpLocks/>
            </p:cNvCxnSpPr>
            <p:nvPr/>
          </p:nvCxnSpPr>
          <p:spPr>
            <a:xfrm>
              <a:off x="1852606" y="1668893"/>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D1BECDAC-4C70-A443-A7AF-051259ECE4B1}"/>
                </a:ext>
              </a:extLst>
            </p:cNvPr>
            <p:cNvCxnSpPr>
              <a:cxnSpLocks/>
            </p:cNvCxnSpPr>
            <p:nvPr/>
          </p:nvCxnSpPr>
          <p:spPr>
            <a:xfrm>
              <a:off x="1438948" y="18104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0A07452C-8682-D74C-9E09-335636BCBA9C}"/>
                </a:ext>
              </a:extLst>
            </p:cNvPr>
            <p:cNvCxnSpPr>
              <a:cxnSpLocks/>
            </p:cNvCxnSpPr>
            <p:nvPr/>
          </p:nvCxnSpPr>
          <p:spPr>
            <a:xfrm flipV="1">
              <a:off x="1438948" y="1339113"/>
              <a:ext cx="0" cy="137956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7" name="TextBox 136">
              <a:extLst>
                <a:ext uri="{FF2B5EF4-FFF2-40B4-BE49-F238E27FC236}">
                  <a16:creationId xmlns:a16="http://schemas.microsoft.com/office/drawing/2014/main" id="{6B6C6B9E-D968-B544-8902-42B632F2576F}"/>
                </a:ext>
              </a:extLst>
            </p:cNvPr>
            <p:cNvSpPr txBox="1"/>
            <p:nvPr/>
          </p:nvSpPr>
          <p:spPr>
            <a:xfrm>
              <a:off x="1853014" y="1138794"/>
              <a:ext cx="554960" cy="369332"/>
            </a:xfrm>
            <a:prstGeom prst="rect">
              <a:avLst/>
            </a:prstGeom>
            <a:noFill/>
          </p:spPr>
          <p:txBody>
            <a:bodyPr wrap="none" rtlCol="0">
              <a:spAutoFit/>
            </a:bodyPr>
            <a:lstStyle/>
            <a:p>
              <a:r>
                <a:rPr lang="en-US" b="1" dirty="0"/>
                <a:t>PB1</a:t>
              </a:r>
            </a:p>
          </p:txBody>
        </p:sp>
        <p:sp>
          <p:nvSpPr>
            <p:cNvPr id="138" name="TextBox 137">
              <a:extLst>
                <a:ext uri="{FF2B5EF4-FFF2-40B4-BE49-F238E27FC236}">
                  <a16:creationId xmlns:a16="http://schemas.microsoft.com/office/drawing/2014/main" id="{004CDC5E-7D2D-EA49-BC0C-3ACD8A9E7F42}"/>
                </a:ext>
              </a:extLst>
            </p:cNvPr>
            <p:cNvSpPr txBox="1"/>
            <p:nvPr/>
          </p:nvSpPr>
          <p:spPr>
            <a:xfrm>
              <a:off x="1818643" y="2808044"/>
              <a:ext cx="554960" cy="369332"/>
            </a:xfrm>
            <a:prstGeom prst="rect">
              <a:avLst/>
            </a:prstGeom>
            <a:noFill/>
          </p:spPr>
          <p:txBody>
            <a:bodyPr wrap="none" rtlCol="0">
              <a:spAutoFit/>
            </a:bodyPr>
            <a:lstStyle/>
            <a:p>
              <a:r>
                <a:rPr lang="en-US" b="1" dirty="0"/>
                <a:t>PB2</a:t>
              </a:r>
            </a:p>
          </p:txBody>
        </p:sp>
        <p:cxnSp>
          <p:nvCxnSpPr>
            <p:cNvPr id="139" name="Straight Connector 138">
              <a:extLst>
                <a:ext uri="{FF2B5EF4-FFF2-40B4-BE49-F238E27FC236}">
                  <a16:creationId xmlns:a16="http://schemas.microsoft.com/office/drawing/2014/main" id="{888A4F70-9C00-1D47-A6EB-D2ADD20B095A}"/>
                </a:ext>
              </a:extLst>
            </p:cNvPr>
            <p:cNvCxnSpPr>
              <a:stCxn id="137" idx="2"/>
              <a:endCxn id="137" idx="2"/>
            </p:cNvCxnSpPr>
            <p:nvPr/>
          </p:nvCxnSpPr>
          <p:spPr>
            <a:xfrm>
              <a:off x="2130494" y="1508126"/>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F2E8B35-B75E-0544-A542-DC17D287CD55}"/>
                </a:ext>
              </a:extLst>
            </p:cNvPr>
            <p:cNvCxnSpPr/>
            <p:nvPr/>
          </p:nvCxnSpPr>
          <p:spPr>
            <a:xfrm>
              <a:off x="2108420" y="147295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C29F1C67-736F-2147-9B7B-DE2276A6CDA5}"/>
                </a:ext>
              </a:extLst>
            </p:cNvPr>
            <p:cNvCxnSpPr/>
            <p:nvPr/>
          </p:nvCxnSpPr>
          <p:spPr>
            <a:xfrm>
              <a:off x="2108420" y="2592090"/>
              <a:ext cx="0" cy="19594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FC72AFA-C8DD-094E-9B01-921DB927E4CE}"/>
                </a:ext>
              </a:extLst>
            </p:cNvPr>
            <p:cNvCxnSpPr>
              <a:cxnSpLocks/>
            </p:cNvCxnSpPr>
            <p:nvPr/>
          </p:nvCxnSpPr>
          <p:spPr>
            <a:xfrm flipV="1">
              <a:off x="3715476" y="2507919"/>
              <a:ext cx="0" cy="15664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FE8BD3B-7FD5-4743-9609-ADB865FF2489}"/>
                </a:ext>
              </a:extLst>
            </p:cNvPr>
            <p:cNvCxnSpPr>
              <a:cxnSpLocks/>
              <a:endCxn id="171" idx="2"/>
            </p:cNvCxnSpPr>
            <p:nvPr/>
          </p:nvCxnSpPr>
          <p:spPr>
            <a:xfrm flipH="1" flipV="1">
              <a:off x="3716808" y="3010833"/>
              <a:ext cx="1358" cy="21974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47" name="TextBox 146">
              <a:extLst>
                <a:ext uri="{FF2B5EF4-FFF2-40B4-BE49-F238E27FC236}">
                  <a16:creationId xmlns:a16="http://schemas.microsoft.com/office/drawing/2014/main" id="{BE48EEF0-1AB0-EC4F-9170-75640BCB0449}"/>
                </a:ext>
              </a:extLst>
            </p:cNvPr>
            <p:cNvSpPr txBox="1"/>
            <p:nvPr/>
          </p:nvSpPr>
          <p:spPr>
            <a:xfrm>
              <a:off x="3272931" y="2705342"/>
              <a:ext cx="431528" cy="369332"/>
            </a:xfrm>
            <a:prstGeom prst="rect">
              <a:avLst/>
            </a:prstGeom>
            <a:noFill/>
          </p:spPr>
          <p:txBody>
            <a:bodyPr wrap="none" rtlCol="0">
              <a:spAutoFit/>
            </a:bodyPr>
            <a:lstStyle/>
            <a:p>
              <a:r>
                <a:rPr lang="en-US" b="1" dirty="0"/>
                <a:t>R2</a:t>
              </a:r>
            </a:p>
          </p:txBody>
        </p:sp>
        <p:sp>
          <p:nvSpPr>
            <p:cNvPr id="148" name="TextBox 147">
              <a:extLst>
                <a:ext uri="{FF2B5EF4-FFF2-40B4-BE49-F238E27FC236}">
                  <a16:creationId xmlns:a16="http://schemas.microsoft.com/office/drawing/2014/main" id="{E8ED7A27-11CE-5341-9B5F-682BE5867BEC}"/>
                </a:ext>
              </a:extLst>
            </p:cNvPr>
            <p:cNvSpPr txBox="1"/>
            <p:nvPr/>
          </p:nvSpPr>
          <p:spPr>
            <a:xfrm>
              <a:off x="3739948" y="1472950"/>
              <a:ext cx="514885" cy="369332"/>
            </a:xfrm>
            <a:prstGeom prst="rect">
              <a:avLst/>
            </a:prstGeom>
            <a:noFill/>
          </p:spPr>
          <p:txBody>
            <a:bodyPr wrap="none" rtlCol="0">
              <a:spAutoFit/>
            </a:bodyPr>
            <a:lstStyle/>
            <a:p>
              <a:r>
                <a:rPr lang="en-US" b="1" dirty="0"/>
                <a:t>IN1</a:t>
              </a:r>
            </a:p>
          </p:txBody>
        </p:sp>
        <p:sp>
          <p:nvSpPr>
            <p:cNvPr id="149" name="TextBox 148">
              <a:extLst>
                <a:ext uri="{FF2B5EF4-FFF2-40B4-BE49-F238E27FC236}">
                  <a16:creationId xmlns:a16="http://schemas.microsoft.com/office/drawing/2014/main" id="{1F0A4D24-33B5-8D48-8398-8FE0B9CD32D1}"/>
                </a:ext>
              </a:extLst>
            </p:cNvPr>
            <p:cNvSpPr txBox="1"/>
            <p:nvPr/>
          </p:nvSpPr>
          <p:spPr>
            <a:xfrm>
              <a:off x="5400321" y="1561086"/>
              <a:ext cx="604653" cy="369332"/>
            </a:xfrm>
            <a:prstGeom prst="rect">
              <a:avLst/>
            </a:prstGeom>
            <a:noFill/>
          </p:spPr>
          <p:txBody>
            <a:bodyPr wrap="none" rtlCol="0">
              <a:spAutoFit/>
            </a:bodyPr>
            <a:lstStyle/>
            <a:p>
              <a:r>
                <a:rPr lang="en-US" b="1" dirty="0"/>
                <a:t>OUT</a:t>
              </a:r>
            </a:p>
          </p:txBody>
        </p:sp>
        <p:cxnSp>
          <p:nvCxnSpPr>
            <p:cNvPr id="150" name="Straight Connector 149">
              <a:extLst>
                <a:ext uri="{FF2B5EF4-FFF2-40B4-BE49-F238E27FC236}">
                  <a16:creationId xmlns:a16="http://schemas.microsoft.com/office/drawing/2014/main" id="{B9EDD62C-EB75-3E49-9153-26C156EB5F92}"/>
                </a:ext>
              </a:extLst>
            </p:cNvPr>
            <p:cNvCxnSpPr>
              <a:cxnSpLocks/>
              <a:endCxn id="123" idx="1"/>
            </p:cNvCxnSpPr>
            <p:nvPr/>
          </p:nvCxnSpPr>
          <p:spPr>
            <a:xfrm>
              <a:off x="5423120" y="1891237"/>
              <a:ext cx="874476" cy="920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C7130CFF-3B38-1148-B900-8DF23D23DAB4}"/>
                </a:ext>
              </a:extLst>
            </p:cNvPr>
            <p:cNvCxnSpPr>
              <a:cxnSpLocks/>
            </p:cNvCxnSpPr>
            <p:nvPr/>
          </p:nvCxnSpPr>
          <p:spPr>
            <a:xfrm>
              <a:off x="6588211" y="1912222"/>
              <a:ext cx="698931" cy="7304"/>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F0F552CF-59CA-1546-89FC-AB3E267ED2CE}"/>
                </a:ext>
              </a:extLst>
            </p:cNvPr>
            <p:cNvSpPr txBox="1"/>
            <p:nvPr/>
          </p:nvSpPr>
          <p:spPr>
            <a:xfrm>
              <a:off x="6148691" y="2031946"/>
              <a:ext cx="431528" cy="369332"/>
            </a:xfrm>
            <a:prstGeom prst="rect">
              <a:avLst/>
            </a:prstGeom>
            <a:noFill/>
          </p:spPr>
          <p:txBody>
            <a:bodyPr wrap="none" rtlCol="0">
              <a:spAutoFit/>
            </a:bodyPr>
            <a:lstStyle/>
            <a:p>
              <a:r>
                <a:rPr lang="en-US" b="1" dirty="0"/>
                <a:t>R3</a:t>
              </a:r>
            </a:p>
          </p:txBody>
        </p:sp>
        <p:cxnSp>
          <p:nvCxnSpPr>
            <p:cNvPr id="156" name="Straight Connector 155">
              <a:extLst>
                <a:ext uri="{FF2B5EF4-FFF2-40B4-BE49-F238E27FC236}">
                  <a16:creationId xmlns:a16="http://schemas.microsoft.com/office/drawing/2014/main" id="{8D3312D7-C2DB-3A4C-91D4-62B83396F329}"/>
                </a:ext>
              </a:extLst>
            </p:cNvPr>
            <p:cNvCxnSpPr>
              <a:cxnSpLocks/>
            </p:cNvCxnSpPr>
            <p:nvPr/>
          </p:nvCxnSpPr>
          <p:spPr>
            <a:xfrm flipV="1">
              <a:off x="7303414" y="1919526"/>
              <a:ext cx="0" cy="357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8772DA41-8A28-AA44-858F-9D6E5AB167DF}"/>
                </a:ext>
              </a:extLst>
            </p:cNvPr>
            <p:cNvCxnSpPr>
              <a:cxnSpLocks/>
            </p:cNvCxnSpPr>
            <p:nvPr/>
          </p:nvCxnSpPr>
          <p:spPr>
            <a:xfrm flipV="1">
              <a:off x="7303414" y="2616212"/>
              <a:ext cx="0" cy="7451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6FE59B8A-37F0-0F43-AA01-2976912A3409}"/>
                </a:ext>
              </a:extLst>
            </p:cNvPr>
            <p:cNvCxnSpPr>
              <a:cxnSpLocks/>
            </p:cNvCxnSpPr>
            <p:nvPr/>
          </p:nvCxnSpPr>
          <p:spPr>
            <a:xfrm flipV="1">
              <a:off x="2975741" y="3208546"/>
              <a:ext cx="4327673" cy="4825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6011FB48-BF1E-6F40-863F-7B7B3E426730}"/>
                </a:ext>
              </a:extLst>
            </p:cNvPr>
            <p:cNvCxnSpPr>
              <a:cxnSpLocks/>
            </p:cNvCxnSpPr>
            <p:nvPr/>
          </p:nvCxnSpPr>
          <p:spPr>
            <a:xfrm>
              <a:off x="7159880" y="2275038"/>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23A0C62-B5F5-2141-9910-E4F1D8A1B589}"/>
                </a:ext>
              </a:extLst>
            </p:cNvPr>
            <p:cNvCxnSpPr>
              <a:cxnSpLocks/>
            </p:cNvCxnSpPr>
            <p:nvPr/>
          </p:nvCxnSpPr>
          <p:spPr>
            <a:xfrm>
              <a:off x="7159880" y="2608331"/>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D8E1B657-33DE-A342-AC6C-FFF98A1D82A4}"/>
                </a:ext>
              </a:extLst>
            </p:cNvPr>
            <p:cNvCxnSpPr/>
            <p:nvPr/>
          </p:nvCxnSpPr>
          <p:spPr>
            <a:xfrm>
              <a:off x="7159880" y="2275038"/>
              <a:ext cx="143534" cy="35171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8D1BC49C-DA12-B645-A6C4-153ACEFD441E}"/>
                </a:ext>
              </a:extLst>
            </p:cNvPr>
            <p:cNvCxnSpPr/>
            <p:nvPr/>
          </p:nvCxnSpPr>
          <p:spPr>
            <a:xfrm flipH="1">
              <a:off x="7303414" y="2255877"/>
              <a:ext cx="147816" cy="36033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B0FD9C8-2AEE-0347-B7E8-DEEBF958A37C}"/>
                </a:ext>
              </a:extLst>
            </p:cNvPr>
            <p:cNvCxnSpPr>
              <a:cxnSpLocks/>
            </p:cNvCxnSpPr>
            <p:nvPr/>
          </p:nvCxnSpPr>
          <p:spPr>
            <a:xfrm>
              <a:off x="7042214" y="3361386"/>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883EA3E7-14AB-6D4A-9D77-5CEAB540E207}"/>
                </a:ext>
              </a:extLst>
            </p:cNvPr>
            <p:cNvCxnSpPr>
              <a:cxnSpLocks/>
            </p:cNvCxnSpPr>
            <p:nvPr/>
          </p:nvCxnSpPr>
          <p:spPr>
            <a:xfrm>
              <a:off x="7159880" y="3467970"/>
              <a:ext cx="29135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6F0C344-4C54-4E44-873B-2E44B451C8AF}"/>
                </a:ext>
              </a:extLst>
            </p:cNvPr>
            <p:cNvCxnSpPr>
              <a:cxnSpLocks/>
            </p:cNvCxnSpPr>
            <p:nvPr/>
          </p:nvCxnSpPr>
          <p:spPr>
            <a:xfrm>
              <a:off x="7240720" y="3560628"/>
              <a:ext cx="136602"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EC43FFA8-2FBB-B54A-9E20-7CB2EBF24061}"/>
                </a:ext>
              </a:extLst>
            </p:cNvPr>
            <p:cNvSpPr txBox="1"/>
            <p:nvPr/>
          </p:nvSpPr>
          <p:spPr>
            <a:xfrm>
              <a:off x="7532070" y="2212398"/>
              <a:ext cx="657552" cy="369332"/>
            </a:xfrm>
            <a:prstGeom prst="rect">
              <a:avLst/>
            </a:prstGeom>
            <a:noFill/>
          </p:spPr>
          <p:txBody>
            <a:bodyPr wrap="none" rtlCol="0">
              <a:spAutoFit/>
            </a:bodyPr>
            <a:lstStyle/>
            <a:p>
              <a:r>
                <a:rPr lang="en-US" b="1" dirty="0"/>
                <a:t>LED1</a:t>
              </a:r>
            </a:p>
          </p:txBody>
        </p:sp>
        <p:cxnSp>
          <p:nvCxnSpPr>
            <p:cNvPr id="167" name="Straight Connector 166">
              <a:extLst>
                <a:ext uri="{FF2B5EF4-FFF2-40B4-BE49-F238E27FC236}">
                  <a16:creationId xmlns:a16="http://schemas.microsoft.com/office/drawing/2014/main" id="{46F37F2F-A7B6-5E41-B831-795F47D2A953}"/>
                </a:ext>
              </a:extLst>
            </p:cNvPr>
            <p:cNvCxnSpPr>
              <a:cxnSpLocks/>
            </p:cNvCxnSpPr>
            <p:nvPr/>
          </p:nvCxnSpPr>
          <p:spPr>
            <a:xfrm>
              <a:off x="1433129" y="2485005"/>
              <a:ext cx="48985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DA6FE5-8CD4-8B4A-8817-26D19EA00D14}"/>
                </a:ext>
              </a:extLst>
            </p:cNvPr>
            <p:cNvCxnSpPr>
              <a:cxnSpLocks/>
            </p:cNvCxnSpPr>
            <p:nvPr/>
          </p:nvCxnSpPr>
          <p:spPr>
            <a:xfrm flipV="1">
              <a:off x="2975742" y="1803102"/>
              <a:ext cx="0" cy="145370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1" name="Rectangle 170">
              <a:extLst>
                <a:ext uri="{FF2B5EF4-FFF2-40B4-BE49-F238E27FC236}">
                  <a16:creationId xmlns:a16="http://schemas.microsoft.com/office/drawing/2014/main" id="{38C6C01A-E909-264F-BF1B-1680BF236C79}"/>
                </a:ext>
              </a:extLst>
            </p:cNvPr>
            <p:cNvSpPr/>
            <p:nvPr/>
          </p:nvSpPr>
          <p:spPr>
            <a:xfrm>
              <a:off x="3650511" y="2648788"/>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70F48707-3E99-2D4E-A009-156D0DB9CA43}"/>
                </a:ext>
              </a:extLst>
            </p:cNvPr>
            <p:cNvSpPr/>
            <p:nvPr/>
          </p:nvSpPr>
          <p:spPr>
            <a:xfrm>
              <a:off x="2909445" y="1985863"/>
              <a:ext cx="132593" cy="3620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1136E96D-9114-0146-84B4-5CE80183F228}"/>
                </a:ext>
              </a:extLst>
            </p:cNvPr>
            <p:cNvSpPr txBox="1"/>
            <p:nvPr/>
          </p:nvSpPr>
          <p:spPr>
            <a:xfrm>
              <a:off x="3738362" y="2154104"/>
              <a:ext cx="514885" cy="369332"/>
            </a:xfrm>
            <a:prstGeom prst="rect">
              <a:avLst/>
            </a:prstGeom>
            <a:noFill/>
          </p:spPr>
          <p:txBody>
            <a:bodyPr wrap="none" rtlCol="0">
              <a:spAutoFit/>
            </a:bodyPr>
            <a:lstStyle/>
            <a:p>
              <a:r>
                <a:rPr lang="en-US" b="1" dirty="0"/>
                <a:t>IN2</a:t>
              </a:r>
            </a:p>
          </p:txBody>
        </p:sp>
        <p:cxnSp>
          <p:nvCxnSpPr>
            <p:cNvPr id="179" name="Straight Connector 178">
              <a:extLst>
                <a:ext uri="{FF2B5EF4-FFF2-40B4-BE49-F238E27FC236}">
                  <a16:creationId xmlns:a16="http://schemas.microsoft.com/office/drawing/2014/main" id="{B689A8BE-8020-1A48-9ED7-6C366A954B32}"/>
                </a:ext>
              </a:extLst>
            </p:cNvPr>
            <p:cNvCxnSpPr>
              <a:cxnSpLocks/>
            </p:cNvCxnSpPr>
            <p:nvPr/>
          </p:nvCxnSpPr>
          <p:spPr>
            <a:xfrm flipV="1">
              <a:off x="3104270" y="2474824"/>
              <a:ext cx="1075147" cy="10181"/>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63AF5849-4948-FA4D-9D0C-24B72EFE3C43}"/>
                </a:ext>
              </a:extLst>
            </p:cNvPr>
            <p:cNvSpPr txBox="1"/>
            <p:nvPr/>
          </p:nvSpPr>
          <p:spPr>
            <a:xfrm>
              <a:off x="2494159" y="1969438"/>
              <a:ext cx="431528" cy="369332"/>
            </a:xfrm>
            <a:prstGeom prst="rect">
              <a:avLst/>
            </a:prstGeom>
            <a:noFill/>
          </p:spPr>
          <p:txBody>
            <a:bodyPr wrap="none" rtlCol="0">
              <a:spAutoFit/>
            </a:bodyPr>
            <a:lstStyle/>
            <a:p>
              <a:r>
                <a:rPr lang="en-US" b="1" dirty="0"/>
                <a:t>R1</a:t>
              </a:r>
            </a:p>
          </p:txBody>
        </p:sp>
        <p:sp>
          <p:nvSpPr>
            <p:cNvPr id="188" name="Block Arc 187">
              <a:extLst>
                <a:ext uri="{FF2B5EF4-FFF2-40B4-BE49-F238E27FC236}">
                  <a16:creationId xmlns:a16="http://schemas.microsoft.com/office/drawing/2014/main" id="{36C309C9-5A75-D74B-B91F-7086EB5C989A}"/>
                </a:ext>
              </a:extLst>
            </p:cNvPr>
            <p:cNvSpPr/>
            <p:nvPr/>
          </p:nvSpPr>
          <p:spPr>
            <a:xfrm>
              <a:off x="2829593" y="2496902"/>
              <a:ext cx="296711" cy="210755"/>
            </a:xfrm>
            <a:prstGeom prst="blockArc">
              <a:avLst/>
            </a:prstGeom>
            <a:solidFill>
              <a:schemeClr val="accent1"/>
            </a:solidFill>
            <a:ln w="12700">
              <a:solidFill>
                <a:schemeClr val="accent1"/>
              </a:solidFill>
            </a:ln>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3" name="Rectangle 122">
              <a:extLst>
                <a:ext uri="{FF2B5EF4-FFF2-40B4-BE49-F238E27FC236}">
                  <a16:creationId xmlns:a16="http://schemas.microsoft.com/office/drawing/2014/main" id="{6DCD0DAA-EF8B-6947-9146-8E84D5B1EC29}"/>
                </a:ext>
              </a:extLst>
            </p:cNvPr>
            <p:cNvSpPr/>
            <p:nvPr/>
          </p:nvSpPr>
          <p:spPr>
            <a:xfrm>
              <a:off x="6297596" y="1719420"/>
              <a:ext cx="131342" cy="362045"/>
            </a:xfrm>
            <a:prstGeom prst="rect">
              <a:avLst/>
            </a:prstGeom>
            <a:solidFill>
              <a:schemeClr val="accent1"/>
            </a:solidFill>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501A2785-7607-104E-908A-E0485C98AFE2}"/>
              </a:ext>
            </a:extLst>
          </p:cNvPr>
          <p:cNvGrpSpPr/>
          <p:nvPr/>
        </p:nvGrpSpPr>
        <p:grpSpPr>
          <a:xfrm>
            <a:off x="371699" y="3363731"/>
            <a:ext cx="3814977" cy="2991029"/>
            <a:chOff x="3815908" y="3281302"/>
            <a:chExt cx="3814977" cy="2991029"/>
          </a:xfrm>
        </p:grpSpPr>
        <p:pic>
          <p:nvPicPr>
            <p:cNvPr id="8" name="Picture 7">
              <a:extLst>
                <a:ext uri="{FF2B5EF4-FFF2-40B4-BE49-F238E27FC236}">
                  <a16:creationId xmlns:a16="http://schemas.microsoft.com/office/drawing/2014/main" id="{D7EB0B11-68D1-4046-9266-D7D2EAEE818A}"/>
                </a:ext>
              </a:extLst>
            </p:cNvPr>
            <p:cNvPicPr>
              <a:picLocks noChangeAspect="1"/>
            </p:cNvPicPr>
            <p:nvPr/>
          </p:nvPicPr>
          <p:blipFill>
            <a:blip r:embed="rId3"/>
            <a:stretch>
              <a:fillRect/>
            </a:stretch>
          </p:blipFill>
          <p:spPr>
            <a:xfrm>
              <a:off x="3964798" y="3281302"/>
              <a:ext cx="3666087" cy="2991029"/>
            </a:xfrm>
            <a:prstGeom prst="rect">
              <a:avLst/>
            </a:prstGeom>
          </p:spPr>
        </p:pic>
        <p:sp>
          <p:nvSpPr>
            <p:cNvPr id="13" name="Oval 12">
              <a:extLst>
                <a:ext uri="{FF2B5EF4-FFF2-40B4-BE49-F238E27FC236}">
                  <a16:creationId xmlns:a16="http://schemas.microsoft.com/office/drawing/2014/main" id="{1D3983E2-3799-834E-A4AA-D726D10FB223}"/>
                </a:ext>
              </a:extLst>
            </p:cNvPr>
            <p:cNvSpPr/>
            <p:nvPr/>
          </p:nvSpPr>
          <p:spPr>
            <a:xfrm>
              <a:off x="3815908" y="4433916"/>
              <a:ext cx="2972878" cy="82388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E11F083-D07B-C74D-B97D-E97CA79CB7BC}"/>
              </a:ext>
            </a:extLst>
          </p:cNvPr>
          <p:cNvPicPr>
            <a:picLocks noChangeAspect="1"/>
          </p:cNvPicPr>
          <p:nvPr/>
        </p:nvPicPr>
        <p:blipFill rotWithShape="1">
          <a:blip r:embed="rId4"/>
          <a:srcRect b="14674"/>
          <a:stretch/>
        </p:blipFill>
        <p:spPr>
          <a:xfrm>
            <a:off x="4464352" y="3348264"/>
            <a:ext cx="4040666" cy="2585814"/>
          </a:xfrm>
          <a:prstGeom prst="rect">
            <a:avLst/>
          </a:prstGeom>
        </p:spPr>
      </p:pic>
    </p:spTree>
    <p:extLst>
      <p:ext uri="{BB962C8B-B14F-4D97-AF65-F5344CB8AC3E}">
        <p14:creationId xmlns:p14="http://schemas.microsoft.com/office/powerpoint/2010/main" val="3168885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References</a:t>
            </a:r>
          </a:p>
        </p:txBody>
      </p:sp>
      <p:sp>
        <p:nvSpPr>
          <p:cNvPr id="3" name="Content Placeholder 2"/>
          <p:cNvSpPr>
            <a:spLocks noGrp="1"/>
          </p:cNvSpPr>
          <p:nvPr>
            <p:ph idx="1"/>
          </p:nvPr>
        </p:nvSpPr>
        <p:spPr>
          <a:xfrm>
            <a:off x="457199" y="1600200"/>
            <a:ext cx="8448261" cy="4525963"/>
          </a:xfrm>
        </p:spPr>
        <p:txBody>
          <a:bodyPr>
            <a:normAutofit/>
          </a:bodyPr>
          <a:lstStyle/>
          <a:p>
            <a:r>
              <a:rPr lang="en-US" dirty="0"/>
              <a:t>The </a:t>
            </a:r>
            <a:r>
              <a:rPr lang="en-US" dirty="0" err="1"/>
              <a:t>OpenPLC</a:t>
            </a:r>
            <a:r>
              <a:rPr lang="en-US" dirty="0"/>
              <a:t> Project</a:t>
            </a:r>
          </a:p>
          <a:p>
            <a:pPr marL="457200" lvl="1" indent="0">
              <a:buNone/>
            </a:pPr>
            <a:r>
              <a:rPr lang="en-US" dirty="0"/>
              <a:t>https://</a:t>
            </a:r>
            <a:r>
              <a:rPr lang="en-US" dirty="0" err="1"/>
              <a:t>www.openplcproject.com</a:t>
            </a:r>
            <a:r>
              <a:rPr lang="en-US" dirty="0"/>
              <a:t>/ </a:t>
            </a:r>
          </a:p>
          <a:p>
            <a:r>
              <a:rPr lang="en-US" dirty="0" err="1"/>
              <a:t>OpenPLC</a:t>
            </a:r>
            <a:r>
              <a:rPr lang="en-US" dirty="0"/>
              <a:t> Editor</a:t>
            </a:r>
          </a:p>
          <a:p>
            <a:pPr marL="457200" lvl="1" indent="0">
              <a:buNone/>
            </a:pPr>
            <a:r>
              <a:rPr lang="en-US" dirty="0"/>
              <a:t>https://</a:t>
            </a:r>
            <a:r>
              <a:rPr lang="en-US" dirty="0" err="1"/>
              <a:t>github.com</a:t>
            </a:r>
            <a:r>
              <a:rPr lang="en-US" dirty="0"/>
              <a:t>/</a:t>
            </a:r>
            <a:r>
              <a:rPr lang="en-US" dirty="0" err="1"/>
              <a:t>thiagoralves</a:t>
            </a:r>
            <a:r>
              <a:rPr lang="en-US" dirty="0"/>
              <a:t>/</a:t>
            </a:r>
            <a:r>
              <a:rPr lang="en-US" dirty="0" err="1"/>
              <a:t>OpenPLC_Editor</a:t>
            </a:r>
            <a:endParaRPr lang="en-US" dirty="0"/>
          </a:p>
          <a:p>
            <a:r>
              <a:rPr lang="en-US" dirty="0"/>
              <a:t>Horowitz and Hill, </a:t>
            </a:r>
            <a:r>
              <a:rPr lang="en-US" b="1" i="1" dirty="0"/>
              <a:t>The Art of Electronics 2</a:t>
            </a:r>
            <a:r>
              <a:rPr lang="en-US" b="1" i="1" baseline="30000" dirty="0"/>
              <a:t>nd</a:t>
            </a:r>
            <a:r>
              <a:rPr lang="en-US" b="1" i="1" dirty="0"/>
              <a:t> ed.</a:t>
            </a:r>
            <a:endParaRPr lang="en-US" dirty="0"/>
          </a:p>
          <a:p>
            <a:pPr lvl="1"/>
            <a:r>
              <a:rPr lang="en-US" dirty="0"/>
              <a:t>Good overview of digital and analog circuits with many examples including interfacing to sensors and actuators such as those in a cyber-physical system</a:t>
            </a:r>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2940432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a:bodyPr>
          <a:lstStyle/>
          <a:p>
            <a:r>
              <a:rPr lang="en-US" b="1" dirty="0">
                <a:solidFill>
                  <a:srgbClr val="0070C0"/>
                </a:solidFill>
              </a:rPr>
              <a:t>Hands-On Laboratory Exercise #5</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1952855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Laboratory Exercise #5 Instructions - 1</a:t>
            </a:r>
          </a:p>
        </p:txBody>
      </p:sp>
      <p:sp>
        <p:nvSpPr>
          <p:cNvPr id="3" name="Content Placeholder 2"/>
          <p:cNvSpPr>
            <a:spLocks noGrp="1"/>
          </p:cNvSpPr>
          <p:nvPr>
            <p:ph idx="1"/>
          </p:nvPr>
        </p:nvSpPr>
        <p:spPr>
          <a:xfrm>
            <a:off x="457199" y="1600200"/>
            <a:ext cx="8448261" cy="4525963"/>
          </a:xfrm>
        </p:spPr>
        <p:txBody>
          <a:bodyPr>
            <a:normAutofit/>
          </a:bodyPr>
          <a:lstStyle/>
          <a:p>
            <a:r>
              <a:rPr lang="en-US" dirty="0"/>
              <a:t>Objectives</a:t>
            </a:r>
          </a:p>
          <a:p>
            <a:pPr lvl="1"/>
            <a:r>
              <a:rPr lang="en-US" dirty="0"/>
              <a:t>Practice using the </a:t>
            </a:r>
            <a:r>
              <a:rPr lang="en-US" dirty="0" err="1"/>
              <a:t>OpenPLC</a:t>
            </a:r>
            <a:r>
              <a:rPr lang="en-US" dirty="0"/>
              <a:t> toolchain (</a:t>
            </a:r>
            <a:r>
              <a:rPr lang="en-US" b="1" dirty="0" err="1">
                <a:solidFill>
                  <a:srgbClr val="0070C0"/>
                </a:solidFill>
              </a:rPr>
              <a:t>OpenPLC</a:t>
            </a:r>
            <a:r>
              <a:rPr lang="en-US" b="1" dirty="0">
                <a:solidFill>
                  <a:srgbClr val="0070C0"/>
                </a:solidFill>
              </a:rPr>
              <a:t> editor</a:t>
            </a:r>
            <a:r>
              <a:rPr lang="en-US" dirty="0"/>
              <a:t>, </a:t>
            </a:r>
            <a:r>
              <a:rPr lang="en-US" b="1" dirty="0" err="1">
                <a:solidFill>
                  <a:srgbClr val="0070C0"/>
                </a:solidFill>
              </a:rPr>
              <a:t>OpenPLC</a:t>
            </a:r>
            <a:r>
              <a:rPr lang="en-US" b="1" dirty="0">
                <a:solidFill>
                  <a:srgbClr val="0070C0"/>
                </a:solidFill>
              </a:rPr>
              <a:t> runtime</a:t>
            </a:r>
            <a:r>
              <a:rPr lang="en-US" dirty="0"/>
              <a:t>,</a:t>
            </a:r>
            <a:r>
              <a:rPr lang="en-US" b="1" dirty="0">
                <a:solidFill>
                  <a:srgbClr val="0070C0"/>
                </a:solidFill>
              </a:rPr>
              <a:t> and </a:t>
            </a:r>
            <a:r>
              <a:rPr lang="en-US" b="1" dirty="0" err="1">
                <a:solidFill>
                  <a:srgbClr val="0070C0"/>
                </a:solidFill>
              </a:rPr>
              <a:t>ScadaBR</a:t>
            </a:r>
            <a:r>
              <a:rPr lang="en-US" dirty="0"/>
              <a:t>)</a:t>
            </a:r>
            <a:r>
              <a:rPr lang="en-US" b="1" dirty="0">
                <a:solidFill>
                  <a:srgbClr val="0070C0"/>
                </a:solidFill>
              </a:rPr>
              <a:t> </a:t>
            </a:r>
            <a:r>
              <a:rPr lang="en-US" dirty="0"/>
              <a:t>to implement and test the alternative ladder logic programs</a:t>
            </a:r>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479806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b="1" dirty="0">
                <a:solidFill>
                  <a:srgbClr val="C00000"/>
                </a:solidFill>
              </a:rPr>
              <a:t>What can you do with a Raspberry Pi?</a:t>
            </a:r>
          </a:p>
        </p:txBody>
      </p:sp>
      <p:sp>
        <p:nvSpPr>
          <p:cNvPr id="3" name="Content Placeholder 2"/>
          <p:cNvSpPr>
            <a:spLocks noGrp="1"/>
          </p:cNvSpPr>
          <p:nvPr>
            <p:ph idx="1"/>
          </p:nvPr>
        </p:nvSpPr>
        <p:spPr>
          <a:xfrm>
            <a:off x="762003" y="1142999"/>
            <a:ext cx="8229600" cy="5325533"/>
          </a:xfrm>
        </p:spPr>
        <p:txBody>
          <a:bodyPr>
            <a:normAutofit fontScale="62500" lnSpcReduction="20000"/>
          </a:bodyPr>
          <a:lstStyle/>
          <a:p>
            <a:r>
              <a:rPr lang="en-US" b="1" i="1" dirty="0"/>
              <a:t>Learn computer programming </a:t>
            </a:r>
          </a:p>
          <a:p>
            <a:pPr lvl="1"/>
            <a:r>
              <a:rPr lang="en-US" dirty="0"/>
              <a:t>Example:   Python, C, C++, and more!</a:t>
            </a:r>
          </a:p>
          <a:p>
            <a:r>
              <a:rPr lang="en-US" b="1" i="1" dirty="0"/>
              <a:t>Learn about robotics and autonomous vehicles </a:t>
            </a:r>
          </a:p>
          <a:p>
            <a:pPr lvl="1"/>
            <a:r>
              <a:rPr lang="en-US" dirty="0"/>
              <a:t>Example:   Donkey Car open source self-driving vehicle</a:t>
            </a:r>
          </a:p>
          <a:p>
            <a:pPr marL="457200" lvl="1" indent="0">
              <a:buNone/>
            </a:pPr>
            <a:r>
              <a:rPr lang="en-US" dirty="0"/>
              <a:t>		       https://</a:t>
            </a:r>
            <a:r>
              <a:rPr lang="en-US" dirty="0" err="1"/>
              <a:t>www.donkeycar.com</a:t>
            </a:r>
            <a:r>
              <a:rPr lang="en-US" dirty="0"/>
              <a:t>/</a:t>
            </a:r>
          </a:p>
          <a:p>
            <a:r>
              <a:rPr lang="en-US" b="1" i="1" dirty="0"/>
              <a:t>Learn image processing </a:t>
            </a:r>
          </a:p>
          <a:p>
            <a:pPr lvl="1"/>
            <a:r>
              <a:rPr lang="en-US" dirty="0"/>
              <a:t>Example:   OpenCV – Open Computer Vision</a:t>
            </a:r>
          </a:p>
          <a:p>
            <a:pPr marL="457200" lvl="1" indent="0">
              <a:buNone/>
            </a:pPr>
            <a:r>
              <a:rPr lang="en-US" dirty="0"/>
              <a:t>                         https://</a:t>
            </a:r>
            <a:r>
              <a:rPr lang="en-US" dirty="0" err="1"/>
              <a:t>www.learnopencv.com</a:t>
            </a:r>
            <a:r>
              <a:rPr lang="en-US" dirty="0"/>
              <a:t>/install-opencv-4-on-raspberry-pi/</a:t>
            </a:r>
          </a:p>
          <a:p>
            <a:r>
              <a:rPr lang="en-US" b="1" i="1" dirty="0"/>
              <a:t>Learn about machine learning</a:t>
            </a:r>
          </a:p>
          <a:p>
            <a:pPr lvl="1"/>
            <a:r>
              <a:rPr lang="en-US" dirty="0"/>
              <a:t>Example:   Google’s </a:t>
            </a:r>
            <a:r>
              <a:rPr lang="en-US" dirty="0" err="1"/>
              <a:t>Tensorflow</a:t>
            </a:r>
            <a:r>
              <a:rPr lang="en-US" dirty="0"/>
              <a:t> machine learning tools</a:t>
            </a:r>
          </a:p>
          <a:p>
            <a:pPr marL="457200" lvl="1" indent="0">
              <a:buNone/>
            </a:pPr>
            <a:r>
              <a:rPr lang="en-US" dirty="0"/>
              <a:t>		       https://</a:t>
            </a:r>
            <a:r>
              <a:rPr lang="en-US" dirty="0" err="1"/>
              <a:t>www.tensorflow.org</a:t>
            </a:r>
            <a:r>
              <a:rPr lang="en-US" dirty="0"/>
              <a:t>/install/</a:t>
            </a:r>
            <a:r>
              <a:rPr lang="en-US" dirty="0" err="1"/>
              <a:t>source_rpi</a:t>
            </a:r>
            <a:endParaRPr lang="en-US" dirty="0"/>
          </a:p>
          <a:p>
            <a:r>
              <a:rPr lang="en-US" b="1" i="1" dirty="0"/>
              <a:t>Learn about cybersecurity</a:t>
            </a:r>
          </a:p>
          <a:p>
            <a:pPr lvl="1"/>
            <a:r>
              <a:rPr lang="en-US" dirty="0"/>
              <a:t>Example:   Kali Linux and its suite of cybersecurity tools</a:t>
            </a:r>
          </a:p>
          <a:p>
            <a:pPr marL="457200" lvl="1" indent="0">
              <a:buNone/>
            </a:pPr>
            <a:r>
              <a:rPr lang="en-US" dirty="0"/>
              <a:t>                        https://</a:t>
            </a:r>
            <a:r>
              <a:rPr lang="en-US" dirty="0" err="1"/>
              <a:t>www.offensive-security.com</a:t>
            </a:r>
            <a:r>
              <a:rPr lang="en-US" dirty="0"/>
              <a:t>/kali-</a:t>
            </a:r>
            <a:r>
              <a:rPr lang="en-US" dirty="0" err="1"/>
              <a:t>linux</a:t>
            </a:r>
            <a:r>
              <a:rPr lang="en-US" dirty="0"/>
              <a:t>-arm-images/</a:t>
            </a:r>
          </a:p>
          <a:p>
            <a:pPr marL="457200" lvl="1" indent="0">
              <a:buNone/>
            </a:pPr>
            <a:endParaRPr lang="en-US" dirty="0"/>
          </a:p>
          <a:p>
            <a:r>
              <a:rPr lang="en-US" b="1" i="1" dirty="0">
                <a:solidFill>
                  <a:srgbClr val="0070C0"/>
                </a:solidFill>
              </a:rPr>
              <a:t>Learn about Programmable Logic Controllers (PLCs) and Cybersecurity</a:t>
            </a:r>
          </a:p>
          <a:p>
            <a:pPr lvl="1"/>
            <a:r>
              <a:rPr lang="en-US" b="1" dirty="0">
                <a:solidFill>
                  <a:srgbClr val="0070C0"/>
                </a:solidFill>
              </a:rPr>
              <a:t>Example:    </a:t>
            </a:r>
            <a:r>
              <a:rPr lang="en-US" b="1" dirty="0" err="1">
                <a:solidFill>
                  <a:srgbClr val="0070C0"/>
                </a:solidFill>
              </a:rPr>
              <a:t>OpenPLC</a:t>
            </a:r>
            <a:r>
              <a:rPr lang="en-US" b="1" dirty="0">
                <a:solidFill>
                  <a:srgbClr val="0070C0"/>
                </a:solidFill>
              </a:rPr>
              <a:t> Project by Thiago Alves</a:t>
            </a:r>
          </a:p>
          <a:p>
            <a:pPr marL="457200" lvl="1" indent="0">
              <a:buNone/>
            </a:pPr>
            <a:r>
              <a:rPr lang="en-US" b="1" dirty="0">
                <a:solidFill>
                  <a:srgbClr val="0070C0"/>
                </a:solidFill>
              </a:rPr>
              <a:t>			 https://</a:t>
            </a:r>
            <a:r>
              <a:rPr lang="en-US" b="1" dirty="0" err="1">
                <a:solidFill>
                  <a:srgbClr val="0070C0"/>
                </a:solidFill>
              </a:rPr>
              <a:t>www.openplcproject.com</a:t>
            </a:r>
            <a:r>
              <a:rPr lang="en-US" b="1" dirty="0">
                <a:solidFill>
                  <a:srgbClr val="0070C0"/>
                </a:solidFill>
              </a:rPr>
              <a:t>/</a:t>
            </a:r>
            <a:endParaRPr lang="en-US" dirty="0"/>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Right Arrow 5">
            <a:extLst>
              <a:ext uri="{FF2B5EF4-FFF2-40B4-BE49-F238E27FC236}">
                <a16:creationId xmlns:a16="http://schemas.microsoft.com/office/drawing/2014/main" id="{09A87E09-7C22-AA4A-8CBA-BB6586F91A30}"/>
              </a:ext>
            </a:extLst>
          </p:cNvPr>
          <p:cNvSpPr/>
          <p:nvPr/>
        </p:nvSpPr>
        <p:spPr>
          <a:xfrm>
            <a:off x="231422" y="5384800"/>
            <a:ext cx="451556" cy="2709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129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Laboratory Exercise #5 Instructions - 2</a:t>
            </a:r>
          </a:p>
        </p:txBody>
      </p:sp>
      <p:sp>
        <p:nvSpPr>
          <p:cNvPr id="3" name="Content Placeholder 2"/>
          <p:cNvSpPr>
            <a:spLocks noGrp="1"/>
          </p:cNvSpPr>
          <p:nvPr>
            <p:ph idx="1"/>
          </p:nvPr>
        </p:nvSpPr>
        <p:spPr>
          <a:xfrm>
            <a:off x="506775" y="1520688"/>
            <a:ext cx="8281812" cy="4525963"/>
          </a:xfrm>
        </p:spPr>
        <p:txBody>
          <a:bodyPr>
            <a:normAutofit/>
          </a:bodyPr>
          <a:lstStyle/>
          <a:p>
            <a:r>
              <a:rPr lang="en-US" dirty="0"/>
              <a:t>Implement and test the alternative ladder logics presented in this lecture for the First Project physical circuit</a:t>
            </a:r>
          </a:p>
          <a:p>
            <a:pPr lvl="1"/>
            <a:r>
              <a:rPr lang="en-US" dirty="0"/>
              <a:t>PB1  AND  PB2</a:t>
            </a:r>
          </a:p>
          <a:p>
            <a:pPr lvl="1"/>
            <a:r>
              <a:rPr lang="en-US" dirty="0"/>
              <a:t>PB1  OR  PB2</a:t>
            </a:r>
          </a:p>
          <a:p>
            <a:pPr lvl="1"/>
            <a:r>
              <a:rPr lang="en-US" dirty="0"/>
              <a:t>PB1  XOR  PB2</a:t>
            </a:r>
          </a:p>
          <a:p>
            <a:pPr lvl="1"/>
            <a:r>
              <a:rPr lang="en-US" dirty="0"/>
              <a:t>PB1 (with 2 sec dwell ON) OR PB2</a:t>
            </a:r>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5" name="TextBox 4">
            <a:extLst>
              <a:ext uri="{FF2B5EF4-FFF2-40B4-BE49-F238E27FC236}">
                <a16:creationId xmlns:a16="http://schemas.microsoft.com/office/drawing/2014/main" id="{3147AF7B-5C9F-1C40-AE96-EF580E7A0983}"/>
              </a:ext>
            </a:extLst>
          </p:cNvPr>
          <p:cNvSpPr txBox="1"/>
          <p:nvPr/>
        </p:nvSpPr>
        <p:spPr>
          <a:xfrm>
            <a:off x="92765" y="6390266"/>
            <a:ext cx="5960734" cy="369332"/>
          </a:xfrm>
          <a:prstGeom prst="rect">
            <a:avLst/>
          </a:prstGeom>
          <a:noFill/>
        </p:spPr>
        <p:txBody>
          <a:bodyPr wrap="none" rtlCol="0">
            <a:spAutoFit/>
          </a:bodyPr>
          <a:lstStyle/>
          <a:p>
            <a:r>
              <a:rPr lang="en-US" dirty="0"/>
              <a:t>https://</a:t>
            </a:r>
            <a:r>
              <a:rPr lang="en-US" dirty="0" err="1"/>
              <a:t>www.openplcproject.com</a:t>
            </a:r>
            <a:r>
              <a:rPr lang="en-US" dirty="0"/>
              <a:t>/reference-your-first-project</a:t>
            </a:r>
          </a:p>
        </p:txBody>
      </p:sp>
    </p:spTree>
    <p:extLst>
      <p:ext uri="{BB962C8B-B14F-4D97-AF65-F5344CB8AC3E}">
        <p14:creationId xmlns:p14="http://schemas.microsoft.com/office/powerpoint/2010/main" val="1688202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Laboratory Exercise #4 Instructions - 3</a:t>
            </a:r>
          </a:p>
        </p:txBody>
      </p:sp>
      <p:sp>
        <p:nvSpPr>
          <p:cNvPr id="3" name="Content Placeholder 2"/>
          <p:cNvSpPr>
            <a:spLocks noGrp="1"/>
          </p:cNvSpPr>
          <p:nvPr>
            <p:ph idx="1"/>
          </p:nvPr>
        </p:nvSpPr>
        <p:spPr>
          <a:xfrm>
            <a:off x="284922" y="1520688"/>
            <a:ext cx="8580784" cy="4525963"/>
          </a:xfrm>
        </p:spPr>
        <p:txBody>
          <a:bodyPr>
            <a:normAutofit/>
          </a:bodyPr>
          <a:lstStyle/>
          <a:p>
            <a:r>
              <a:rPr lang="en-US" dirty="0"/>
              <a:t>Demonstrate HMI operation by replicating all possible push button states (as previously done with the simulator) but this time you will be using the physical circuit buttons for all ladder logics implemented</a:t>
            </a:r>
          </a:p>
          <a:p>
            <a:endParaRPr lang="en-US" dirty="0"/>
          </a:p>
          <a:p>
            <a:endParaRPr lang="en-US" dirty="0"/>
          </a:p>
          <a:p>
            <a:pPr marL="0" indent="0">
              <a:buNone/>
            </a:pPr>
            <a:endParaRPr lang="en-US" dirty="0"/>
          </a:p>
          <a:p>
            <a:pPr marL="457200" lvl="1" indent="0">
              <a:buNone/>
            </a:pPr>
            <a:endParaRPr lang="en-US" dirty="0"/>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5" name="TextBox 4">
            <a:extLst>
              <a:ext uri="{FF2B5EF4-FFF2-40B4-BE49-F238E27FC236}">
                <a16:creationId xmlns:a16="http://schemas.microsoft.com/office/drawing/2014/main" id="{3147AF7B-5C9F-1C40-AE96-EF580E7A0983}"/>
              </a:ext>
            </a:extLst>
          </p:cNvPr>
          <p:cNvSpPr txBox="1"/>
          <p:nvPr/>
        </p:nvSpPr>
        <p:spPr>
          <a:xfrm>
            <a:off x="92765" y="6390266"/>
            <a:ext cx="5960734" cy="369332"/>
          </a:xfrm>
          <a:prstGeom prst="rect">
            <a:avLst/>
          </a:prstGeom>
          <a:noFill/>
        </p:spPr>
        <p:txBody>
          <a:bodyPr wrap="none" rtlCol="0">
            <a:spAutoFit/>
          </a:bodyPr>
          <a:lstStyle/>
          <a:p>
            <a:r>
              <a:rPr lang="en-US" dirty="0"/>
              <a:t>https://</a:t>
            </a:r>
            <a:r>
              <a:rPr lang="en-US" dirty="0" err="1"/>
              <a:t>www.openplcproject.com</a:t>
            </a:r>
            <a:r>
              <a:rPr lang="en-US" dirty="0"/>
              <a:t>/reference-your-first-project</a:t>
            </a:r>
          </a:p>
        </p:txBody>
      </p:sp>
    </p:spTree>
    <p:extLst>
      <p:ext uri="{BB962C8B-B14F-4D97-AF65-F5344CB8AC3E}">
        <p14:creationId xmlns:p14="http://schemas.microsoft.com/office/powerpoint/2010/main" val="2220023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Laboratory Exercise #5 Instructions - 4</a:t>
            </a:r>
          </a:p>
        </p:txBody>
      </p:sp>
      <p:sp>
        <p:nvSpPr>
          <p:cNvPr id="3" name="Content Placeholder 2"/>
          <p:cNvSpPr>
            <a:spLocks noGrp="1"/>
          </p:cNvSpPr>
          <p:nvPr>
            <p:ph idx="1"/>
          </p:nvPr>
        </p:nvSpPr>
        <p:spPr>
          <a:xfrm>
            <a:off x="457199" y="1600200"/>
            <a:ext cx="8448261" cy="4525963"/>
          </a:xfrm>
        </p:spPr>
        <p:txBody>
          <a:bodyPr>
            <a:normAutofit/>
          </a:bodyPr>
          <a:lstStyle/>
          <a:p>
            <a:r>
              <a:rPr lang="en-US" dirty="0"/>
              <a:t>Sample Deliverables</a:t>
            </a:r>
          </a:p>
          <a:p>
            <a:pPr lvl="1"/>
            <a:r>
              <a:rPr lang="en-US" dirty="0"/>
              <a:t>Zip file of entire project directory including structured text code</a:t>
            </a:r>
          </a:p>
          <a:p>
            <a:pPr lvl="1"/>
            <a:r>
              <a:rPr lang="en-US" dirty="0"/>
              <a:t>Screenshots of Ladder Logic implemented and generated structured text</a:t>
            </a:r>
          </a:p>
          <a:p>
            <a:pPr lvl="1"/>
            <a:r>
              <a:rPr lang="en-US" dirty="0"/>
              <a:t>Screenshots of HMI output for each possible combination of input states</a:t>
            </a:r>
          </a:p>
          <a:p>
            <a:pPr marL="457200" lvl="1" indent="0">
              <a:buNone/>
            </a:pPr>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3190546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a:bodyPr>
          <a:lstStyle/>
          <a:p>
            <a:r>
              <a:rPr lang="en-US" b="1" dirty="0">
                <a:solidFill>
                  <a:srgbClr val="0070C0"/>
                </a:solidFill>
              </a:rPr>
              <a:t>Raspberry Pi 3 B+ Preparation</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165376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2" name="Title 1"/>
          <p:cNvSpPr>
            <a:spLocks noGrp="1"/>
          </p:cNvSpPr>
          <p:nvPr>
            <p:ph type="title"/>
          </p:nvPr>
        </p:nvSpPr>
        <p:spPr>
          <a:xfrm>
            <a:off x="276575" y="79023"/>
            <a:ext cx="8675823" cy="1016000"/>
          </a:xfrm>
        </p:spPr>
        <p:txBody>
          <a:bodyPr>
            <a:normAutofit fontScale="90000"/>
          </a:bodyPr>
          <a:lstStyle/>
          <a:p>
            <a:r>
              <a:rPr lang="en-US" sz="3600" b="1" dirty="0">
                <a:solidFill>
                  <a:srgbClr val="C00000"/>
                </a:solidFill>
              </a:rPr>
              <a:t>Before Connecting Power to the Raspberry Pi 3 B+</a:t>
            </a:r>
          </a:p>
        </p:txBody>
      </p:sp>
      <p:sp>
        <p:nvSpPr>
          <p:cNvPr id="3" name="Content Placeholder 2"/>
          <p:cNvSpPr>
            <a:spLocks noGrp="1"/>
          </p:cNvSpPr>
          <p:nvPr>
            <p:ph idx="1"/>
          </p:nvPr>
        </p:nvSpPr>
        <p:spPr>
          <a:xfrm>
            <a:off x="446314" y="1109940"/>
            <a:ext cx="8229600" cy="4939748"/>
          </a:xfrm>
        </p:spPr>
        <p:txBody>
          <a:bodyPr>
            <a:normAutofit/>
          </a:bodyPr>
          <a:lstStyle/>
          <a:p>
            <a:r>
              <a:rPr lang="en-US" b="1" i="1" dirty="0">
                <a:solidFill>
                  <a:srgbClr val="0070C0"/>
                </a:solidFill>
              </a:rPr>
              <a:t>Warning:</a:t>
            </a:r>
          </a:p>
          <a:p>
            <a:pPr lvl="1"/>
            <a:r>
              <a:rPr lang="en-US" b="1" i="1" dirty="0">
                <a:solidFill>
                  <a:srgbClr val="0070C0"/>
                </a:solidFill>
              </a:rPr>
              <a:t>If you are using the </a:t>
            </a:r>
            <a:r>
              <a:rPr lang="en-US" b="1" i="1" dirty="0"/>
              <a:t>bare Raspberry Pi board </a:t>
            </a:r>
            <a:r>
              <a:rPr lang="en-US" b="1" i="1" dirty="0">
                <a:solidFill>
                  <a:srgbClr val="FF0000"/>
                </a:solidFill>
              </a:rPr>
              <a:t>without a case</a:t>
            </a:r>
            <a:r>
              <a:rPr lang="en-US" b="1" i="1" dirty="0">
                <a:solidFill>
                  <a:srgbClr val="0070C0"/>
                </a:solidFill>
              </a:rPr>
              <a:t>, be sure the board is </a:t>
            </a:r>
            <a:r>
              <a:rPr lang="en-US" b="1" i="1" dirty="0">
                <a:solidFill>
                  <a:srgbClr val="FF0000"/>
                </a:solidFill>
              </a:rPr>
              <a:t>NOT</a:t>
            </a:r>
            <a:r>
              <a:rPr lang="en-US" b="1" i="1" dirty="0">
                <a:solidFill>
                  <a:srgbClr val="0070C0"/>
                </a:solidFill>
              </a:rPr>
              <a:t> on a conductive surface when you connect the power supply or else…</a:t>
            </a:r>
          </a:p>
          <a:p>
            <a:pPr lvl="2"/>
            <a:r>
              <a:rPr lang="en-US" b="1" i="1" dirty="0">
                <a:solidFill>
                  <a:srgbClr val="FF0000"/>
                </a:solidFill>
              </a:rPr>
              <a:t>You may shock yourself if you are touching the conductive surface when you connect power to the Pi</a:t>
            </a:r>
          </a:p>
          <a:p>
            <a:pPr lvl="2"/>
            <a:r>
              <a:rPr lang="en-US" b="1" i="1" dirty="0">
                <a:solidFill>
                  <a:srgbClr val="FF0000"/>
                </a:solidFill>
              </a:rPr>
              <a:t>You may destroy your Raspberry Pi board by short circuiting wire traces on the board</a:t>
            </a:r>
            <a:endParaRPr lang="en-US" dirty="0"/>
          </a:p>
          <a:p>
            <a:pPr lvl="1"/>
            <a:r>
              <a:rPr lang="en-US" b="1" i="1" dirty="0"/>
              <a:t>I recommend purchase of a plastic case for your Raspberry Pi board to protect both </a:t>
            </a:r>
            <a:r>
              <a:rPr lang="en-US" b="1" i="1" dirty="0">
                <a:solidFill>
                  <a:srgbClr val="FF0000"/>
                </a:solidFill>
              </a:rPr>
              <a:t>you</a:t>
            </a:r>
            <a:r>
              <a:rPr lang="en-US" b="1" i="1" dirty="0"/>
              <a:t> and the Pi</a:t>
            </a:r>
            <a:endParaRPr lang="en-US" dirty="0"/>
          </a:p>
          <a:p>
            <a:pPr marL="0" indent="0">
              <a:buNone/>
            </a:pPr>
            <a:endParaRPr lang="en-US" dirty="0"/>
          </a:p>
        </p:txBody>
      </p:sp>
    </p:spTree>
    <p:extLst>
      <p:ext uri="{BB962C8B-B14F-4D97-AF65-F5344CB8AC3E}">
        <p14:creationId xmlns:p14="http://schemas.microsoft.com/office/powerpoint/2010/main" val="1210212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2" name="Title 1"/>
          <p:cNvSpPr>
            <a:spLocks noGrp="1"/>
          </p:cNvSpPr>
          <p:nvPr>
            <p:ph type="title"/>
          </p:nvPr>
        </p:nvSpPr>
        <p:spPr>
          <a:xfrm>
            <a:off x="276575" y="79023"/>
            <a:ext cx="8675823" cy="1016000"/>
          </a:xfrm>
        </p:spPr>
        <p:txBody>
          <a:bodyPr>
            <a:normAutofit fontScale="90000"/>
          </a:bodyPr>
          <a:lstStyle/>
          <a:p>
            <a:r>
              <a:rPr lang="en-US" sz="3600" b="1" dirty="0">
                <a:solidFill>
                  <a:srgbClr val="C00000"/>
                </a:solidFill>
              </a:rPr>
              <a:t>Before You Disconnect Power to the Raspberry Pi</a:t>
            </a:r>
          </a:p>
        </p:txBody>
      </p:sp>
      <p:sp>
        <p:nvSpPr>
          <p:cNvPr id="3" name="Content Placeholder 2"/>
          <p:cNvSpPr>
            <a:spLocks noGrp="1"/>
          </p:cNvSpPr>
          <p:nvPr>
            <p:ph idx="1"/>
          </p:nvPr>
        </p:nvSpPr>
        <p:spPr>
          <a:xfrm>
            <a:off x="457200" y="1131713"/>
            <a:ext cx="8229600" cy="4953401"/>
          </a:xfrm>
        </p:spPr>
        <p:txBody>
          <a:bodyPr>
            <a:normAutofit fontScale="77500" lnSpcReduction="20000"/>
          </a:bodyPr>
          <a:lstStyle/>
          <a:p>
            <a:r>
              <a:rPr lang="en-US" b="1" i="1" dirty="0">
                <a:solidFill>
                  <a:srgbClr val="0070C0"/>
                </a:solidFill>
              </a:rPr>
              <a:t>Warning:</a:t>
            </a:r>
          </a:p>
          <a:p>
            <a:pPr lvl="1"/>
            <a:r>
              <a:rPr lang="en-US" b="1" i="1" dirty="0">
                <a:solidFill>
                  <a:srgbClr val="0070C0"/>
                </a:solidFill>
              </a:rPr>
              <a:t>Be sure to properly shutdown your Raspberry Pi prior to unplugging the power cord</a:t>
            </a:r>
          </a:p>
          <a:p>
            <a:pPr lvl="1"/>
            <a:r>
              <a:rPr lang="en-US" b="1" i="1" dirty="0">
                <a:solidFill>
                  <a:srgbClr val="FF0000"/>
                </a:solidFill>
              </a:rPr>
              <a:t>If not, you may corrupt the microSD card which will force you to </a:t>
            </a:r>
            <a:r>
              <a:rPr lang="en-US" b="1" i="1" dirty="0"/>
              <a:t>rebuild the entire file system </a:t>
            </a:r>
            <a:r>
              <a:rPr lang="en-US" b="1" i="1" dirty="0">
                <a:solidFill>
                  <a:srgbClr val="FF0000"/>
                </a:solidFill>
              </a:rPr>
              <a:t>starting with installation of a clean copy of the Raspbian OS image onto the microSD card itself and a </a:t>
            </a:r>
            <a:r>
              <a:rPr lang="en-US" b="1" i="1" dirty="0"/>
              <a:t>reinstall of </a:t>
            </a:r>
            <a:r>
              <a:rPr lang="en-US" b="1" i="1" dirty="0" err="1"/>
              <a:t>OpenPLC</a:t>
            </a:r>
            <a:endParaRPr lang="en-US" dirty="0"/>
          </a:p>
          <a:p>
            <a:pPr lvl="1"/>
            <a:r>
              <a:rPr lang="en-US" b="1" i="1" dirty="0"/>
              <a:t>I recommend using the Shutdown menu option on the Raspberry Pi desktop interface and waiting a few minutes before unplugging the power supply cord</a:t>
            </a:r>
          </a:p>
          <a:p>
            <a:pPr marL="914400" lvl="2" indent="0">
              <a:buNone/>
            </a:pPr>
            <a:r>
              <a:rPr lang="en-US" b="1" i="1" dirty="0">
                <a:solidFill>
                  <a:srgbClr val="7030A0"/>
                </a:solidFill>
              </a:rPr>
              <a:t>Hints:  </a:t>
            </a:r>
          </a:p>
          <a:p>
            <a:pPr lvl="2"/>
            <a:r>
              <a:rPr lang="en-US" b="1" i="1" dirty="0">
                <a:solidFill>
                  <a:srgbClr val="7030A0"/>
                </a:solidFill>
              </a:rPr>
              <a:t>Backup any </a:t>
            </a:r>
            <a:r>
              <a:rPr lang="en-US" b="1" i="1" dirty="0" err="1">
                <a:solidFill>
                  <a:srgbClr val="7030A0"/>
                </a:solidFill>
              </a:rPr>
              <a:t>OpenPLC</a:t>
            </a:r>
            <a:r>
              <a:rPr lang="en-US" b="1" i="1" dirty="0">
                <a:solidFill>
                  <a:srgbClr val="7030A0"/>
                </a:solidFill>
              </a:rPr>
              <a:t> programs you wish to keep before shutdown – just in case</a:t>
            </a:r>
          </a:p>
          <a:p>
            <a:pPr lvl="3"/>
            <a:r>
              <a:rPr lang="en-US" b="1" i="1" dirty="0">
                <a:solidFill>
                  <a:srgbClr val="7030A0"/>
                </a:solidFill>
              </a:rPr>
              <a:t>Use the Linux (secure copy) utility    </a:t>
            </a:r>
            <a:r>
              <a:rPr lang="en-US" b="1" i="1" dirty="0" err="1">
                <a:solidFill>
                  <a:srgbClr val="FF0000"/>
                </a:solidFill>
              </a:rPr>
              <a:t>scp</a:t>
            </a:r>
            <a:r>
              <a:rPr lang="en-US" b="1" i="1" dirty="0">
                <a:solidFill>
                  <a:srgbClr val="7030A0"/>
                </a:solidFill>
              </a:rPr>
              <a:t> </a:t>
            </a:r>
          </a:p>
          <a:p>
            <a:pPr lvl="2"/>
            <a:r>
              <a:rPr lang="en-US" b="1" i="1" dirty="0">
                <a:solidFill>
                  <a:srgbClr val="7030A0"/>
                </a:solidFill>
              </a:rPr>
              <a:t>On my setup, I wait until the monitor no longer thinks its connected to a computer and the last lights on the Pi stop blinking before I unplug the Pi power supply </a:t>
            </a:r>
            <a:endParaRPr lang="en-US" dirty="0">
              <a:solidFill>
                <a:srgbClr val="7030A0"/>
              </a:solidFill>
            </a:endParaRPr>
          </a:p>
          <a:p>
            <a:pPr marL="0" indent="0">
              <a:buNone/>
            </a:pPr>
            <a:endParaRPr lang="en-US" dirty="0"/>
          </a:p>
        </p:txBody>
      </p:sp>
    </p:spTree>
    <p:extLst>
      <p:ext uri="{BB962C8B-B14F-4D97-AF65-F5344CB8AC3E}">
        <p14:creationId xmlns:p14="http://schemas.microsoft.com/office/powerpoint/2010/main" val="140155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2" name="Title 1"/>
          <p:cNvSpPr>
            <a:spLocks noGrp="1"/>
          </p:cNvSpPr>
          <p:nvPr>
            <p:ph type="title"/>
          </p:nvPr>
        </p:nvSpPr>
        <p:spPr>
          <a:xfrm>
            <a:off x="276575" y="79023"/>
            <a:ext cx="8675823" cy="1016000"/>
          </a:xfrm>
        </p:spPr>
        <p:txBody>
          <a:bodyPr>
            <a:normAutofit fontScale="90000"/>
          </a:bodyPr>
          <a:lstStyle/>
          <a:p>
            <a:r>
              <a:rPr lang="en-US" sz="3600" b="1" dirty="0">
                <a:solidFill>
                  <a:srgbClr val="C00000"/>
                </a:solidFill>
              </a:rPr>
              <a:t>Before You Disconnect Power to the Raspberry Pi</a:t>
            </a:r>
          </a:p>
        </p:txBody>
      </p:sp>
      <p:pic>
        <p:nvPicPr>
          <p:cNvPr id="8" name="Picture 7">
            <a:extLst>
              <a:ext uri="{FF2B5EF4-FFF2-40B4-BE49-F238E27FC236}">
                <a16:creationId xmlns:a16="http://schemas.microsoft.com/office/drawing/2014/main" id="{5C5574B6-AB31-F040-A461-0C7A83D476E2}"/>
              </a:ext>
            </a:extLst>
          </p:cNvPr>
          <p:cNvPicPr>
            <a:picLocks noChangeAspect="1"/>
          </p:cNvPicPr>
          <p:nvPr/>
        </p:nvPicPr>
        <p:blipFill>
          <a:blip r:embed="rId3"/>
          <a:stretch>
            <a:fillRect/>
          </a:stretch>
        </p:blipFill>
        <p:spPr>
          <a:xfrm rot="5400000">
            <a:off x="273779" y="1905500"/>
            <a:ext cx="3952164" cy="2964123"/>
          </a:xfrm>
          <a:prstGeom prst="rect">
            <a:avLst/>
          </a:prstGeom>
        </p:spPr>
      </p:pic>
      <p:pic>
        <p:nvPicPr>
          <p:cNvPr id="10" name="Picture 9">
            <a:extLst>
              <a:ext uri="{FF2B5EF4-FFF2-40B4-BE49-F238E27FC236}">
                <a16:creationId xmlns:a16="http://schemas.microsoft.com/office/drawing/2014/main" id="{2136A677-AE96-D045-BDA9-E0C9D6C9FC7C}"/>
              </a:ext>
            </a:extLst>
          </p:cNvPr>
          <p:cNvPicPr>
            <a:picLocks noChangeAspect="1"/>
          </p:cNvPicPr>
          <p:nvPr/>
        </p:nvPicPr>
        <p:blipFill>
          <a:blip r:embed="rId4"/>
          <a:stretch>
            <a:fillRect/>
          </a:stretch>
        </p:blipFill>
        <p:spPr>
          <a:xfrm>
            <a:off x="4203702" y="1753610"/>
            <a:ext cx="4357202" cy="3267902"/>
          </a:xfrm>
          <a:prstGeom prst="rect">
            <a:avLst/>
          </a:prstGeom>
        </p:spPr>
      </p:pic>
    </p:spTree>
    <p:extLst>
      <p:ext uri="{BB962C8B-B14F-4D97-AF65-F5344CB8AC3E}">
        <p14:creationId xmlns:p14="http://schemas.microsoft.com/office/powerpoint/2010/main" val="1498010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TotalTime>
  <Words>2072</Words>
  <Application>Microsoft Macintosh PowerPoint</Application>
  <PresentationFormat>On-screen Show (4:3)</PresentationFormat>
  <Paragraphs>406</Paragraphs>
  <Slides>52</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Wingdings</vt:lpstr>
      <vt:lpstr>Office Theme</vt:lpstr>
      <vt:lpstr>Raspberry Pi and OpenPLC</vt:lpstr>
      <vt:lpstr>Outline</vt:lpstr>
      <vt:lpstr>Introduction to Raspberry Pi</vt:lpstr>
      <vt:lpstr>What is a Raspberry Pi?</vt:lpstr>
      <vt:lpstr>What can you do with a Raspberry Pi?</vt:lpstr>
      <vt:lpstr>Raspberry Pi 3 B+ Preparation</vt:lpstr>
      <vt:lpstr>Before Connecting Power to the Raspberry Pi 3 B+</vt:lpstr>
      <vt:lpstr>Before You Disconnect Power to the Raspberry Pi</vt:lpstr>
      <vt:lpstr>Before You Disconnect Power to the Raspberry Pi</vt:lpstr>
      <vt:lpstr>Preparation:  Acquire a Raspberry Pi 3 B+ Kit</vt:lpstr>
      <vt:lpstr>Photo:  My Raspberry Pi 3 B+ Kit</vt:lpstr>
      <vt:lpstr>Photo: Raspberry Pi 3 Breakout Board</vt:lpstr>
      <vt:lpstr>OpenPLC Pinout</vt:lpstr>
      <vt:lpstr>Photo:  Breakout Board on Prototyping Breadboard</vt:lpstr>
      <vt:lpstr>Connect Raspberry Pi 3 to Breakout Board</vt:lpstr>
      <vt:lpstr>Preparation:  Boot Your Raspberry Pi 3 B+</vt:lpstr>
      <vt:lpstr>Booted Raspberry Pi 3 B+</vt:lpstr>
      <vt:lpstr>Preparation:  Boot the Raspberry Pi 3 B+</vt:lpstr>
      <vt:lpstr>Open Terminal Window to Change Password</vt:lpstr>
      <vt:lpstr>Configure WiFi - 1</vt:lpstr>
      <vt:lpstr>Configure WiFi - 2</vt:lpstr>
      <vt:lpstr>Update Raspbian OS</vt:lpstr>
      <vt:lpstr>Determine IP Address of Raspberry Pi</vt:lpstr>
      <vt:lpstr>OpenPLC Installation on  Raspberry Pi 3 B+</vt:lpstr>
      <vt:lpstr>Installing OpenPLC Runtime on Pi</vt:lpstr>
      <vt:lpstr>Sample OpenPLC – Raspberry Pi Project</vt:lpstr>
      <vt:lpstr>Circuit Schematic</vt:lpstr>
      <vt:lpstr>Ladder Logic and Generated Structured Text</vt:lpstr>
      <vt:lpstr>Layout of Physical Circuit on Breadboard</vt:lpstr>
      <vt:lpstr>Ladder Logic and Generated Structured Text</vt:lpstr>
      <vt:lpstr>Circuit Components – Prototyping Breadboards</vt:lpstr>
      <vt:lpstr>Cyber-Physical Systems: Circuit Hints</vt:lpstr>
      <vt:lpstr>Cyber-Physical Systems: Circuit Hints</vt:lpstr>
      <vt:lpstr>Circuit Components – Resistors - 1</vt:lpstr>
      <vt:lpstr>Circuit Components – Resistors - 2</vt:lpstr>
      <vt:lpstr>Circuit Components - Diodes</vt:lpstr>
      <vt:lpstr>Circuit Components - Pushbuttons</vt:lpstr>
      <vt:lpstr>Hints for Instructors</vt:lpstr>
      <vt:lpstr>How are these circuits different?</vt:lpstr>
      <vt:lpstr>Logical AND Defined by Circuit Geometry</vt:lpstr>
      <vt:lpstr>Logical OR Defined by Circuit Geometry</vt:lpstr>
      <vt:lpstr>Ladder Logic Defines PB1/PB2 Relationship</vt:lpstr>
      <vt:lpstr>Ladder Logic - Logical AND Operation</vt:lpstr>
      <vt:lpstr>Ladder Logic - Logical OR Operation</vt:lpstr>
      <vt:lpstr>Ladder Logic – XOR Function Block</vt:lpstr>
      <vt:lpstr>Ladder Logic – Complex Functional Block</vt:lpstr>
      <vt:lpstr>References</vt:lpstr>
      <vt:lpstr>Hands-On Laboratory Exercise #5</vt:lpstr>
      <vt:lpstr>Laboratory Exercise #5 Instructions - 1</vt:lpstr>
      <vt:lpstr>Laboratory Exercise #5 Instructions - 2</vt:lpstr>
      <vt:lpstr>Laboratory Exercise #4 Instructions - 3</vt:lpstr>
      <vt:lpstr>Laboratory Exercise #5 Instructions - 4</vt:lpstr>
    </vt:vector>
  </TitlesOfParts>
  <Company>University of Alabama in Huntsville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CPE 649 Advanced Information Assurance</dc:title>
  <dc:creator>David Coe</dc:creator>
  <cp:lastModifiedBy>Microsoft Office User</cp:lastModifiedBy>
  <cp:revision>187</cp:revision>
  <dcterms:created xsi:type="dcterms:W3CDTF">2015-09-26T03:14:59Z</dcterms:created>
  <dcterms:modified xsi:type="dcterms:W3CDTF">2019-05-30T03:30:20Z</dcterms:modified>
</cp:coreProperties>
</file>